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7" r:id="rId19"/>
    <p:sldId id="278" r:id="rId20"/>
    <p:sldId id="279" r:id="rId21"/>
    <p:sldId id="280" r:id="rId22"/>
    <p:sldId id="281" r:id="rId23"/>
    <p:sldId id="276" r:id="rId24"/>
    <p:sldId id="282" r:id="rId25"/>
    <p:sldId id="283" r:id="rId26"/>
    <p:sldId id="284" r:id="rId27"/>
    <p:sldId id="285" r:id="rId28"/>
    <p:sldId id="286" r:id="rId29"/>
    <p:sldId id="287" r:id="rId30"/>
    <p:sldId id="288" r:id="rId31"/>
    <p:sldId id="289" r:id="rId32"/>
    <p:sldId id="291" r:id="rId33"/>
    <p:sldId id="294" r:id="rId34"/>
    <p:sldId id="295" r:id="rId35"/>
    <p:sldId id="298" r:id="rId36"/>
    <p:sldId id="299" r:id="rId37"/>
    <p:sldId id="300" r:id="rId38"/>
    <p:sldId id="296" r:id="rId39"/>
    <p:sldId id="297"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5" autoAdjust="0"/>
    <p:restoredTop sz="94660"/>
  </p:normalViewPr>
  <p:slideViewPr>
    <p:cSldViewPr snapToGrid="0" snapToObjects="1">
      <p:cViewPr varScale="1">
        <p:scale>
          <a:sx n="92" d="100"/>
          <a:sy n="92" d="100"/>
        </p:scale>
        <p:origin x="-15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it-IT" smtClean="0"/>
              <a:t>Fare clic per modificare stile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febbraio 20, 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‹n.›</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febbraio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it-IT" smtClean="0"/>
              <a:t>Fare clic per modificare stile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febbraio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febbraio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it-IT" smtClean="0"/>
              <a:t>Fare clic per modificare stile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FBB7EAE1-CAAC-4AEF-919E-158692B1E55E}" type="datetime4">
              <a:rPr lang="en-US" smtClean="0"/>
              <a:pPr/>
              <a:t>febbraio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febbraio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‹n.›</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febbraio 20,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febbraio 20,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febbraio 20,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febbraio 20, 2017</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‹n.›</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it-IT" smtClean="0"/>
              <a:t>Fare clic per modificare stile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it-IT" smtClean="0"/>
              <a:t>Fare clic per modificare stile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A861222-2C8B-4501-BE87-6797EC025925}" type="datetime4">
              <a:rPr lang="en-US" smtClean="0"/>
              <a:pPr/>
              <a:t>febbraio 20, 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febbraio 20, 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33365" y="239889"/>
            <a:ext cx="3313355" cy="923330"/>
          </a:xfrm>
          <a:prstGeom prst="rect">
            <a:avLst/>
          </a:prstGeom>
          <a:noFill/>
        </p:spPr>
        <p:txBody>
          <a:bodyPr wrap="square" rtlCol="0">
            <a:spAutoFit/>
          </a:bodyPr>
          <a:lstStyle/>
          <a:p>
            <a:pPr algn="ctr"/>
            <a:r>
              <a:rPr lang="it-IT" dirty="0" smtClean="0">
                <a:solidFill>
                  <a:schemeClr val="accent2">
                    <a:lumMod val="50000"/>
                  </a:schemeClr>
                </a:solidFill>
              </a:rPr>
              <a:t>Dott. Matteo Balocco</a:t>
            </a:r>
            <a:endParaRPr lang="it-IT" dirty="0">
              <a:solidFill>
                <a:schemeClr val="accent2">
                  <a:lumMod val="50000"/>
                </a:schemeClr>
              </a:solidFill>
            </a:endParaRPr>
          </a:p>
          <a:p>
            <a:pPr algn="ctr"/>
            <a:endParaRPr lang="it-IT" dirty="0" smtClean="0">
              <a:solidFill>
                <a:schemeClr val="accent2">
                  <a:lumMod val="50000"/>
                </a:schemeClr>
              </a:solidFill>
            </a:endParaRPr>
          </a:p>
          <a:p>
            <a:pPr algn="ctr"/>
            <a:r>
              <a:rPr lang="it-IT" dirty="0" smtClean="0">
                <a:solidFill>
                  <a:schemeClr val="accent2">
                    <a:lumMod val="50000"/>
                  </a:schemeClr>
                </a:solidFill>
              </a:rPr>
              <a:t>Corso maestri yoga 2016</a:t>
            </a:r>
            <a:endParaRPr lang="it-IT" dirty="0">
              <a:solidFill>
                <a:schemeClr val="accent2">
                  <a:lumMod val="50000"/>
                </a:schemeClr>
              </a:solidFill>
            </a:endParaRPr>
          </a:p>
        </p:txBody>
      </p:sp>
      <p:sp>
        <p:nvSpPr>
          <p:cNvPr id="7" name="Titolo 1"/>
          <p:cNvSpPr>
            <a:spLocks noGrp="1"/>
          </p:cNvSpPr>
          <p:nvPr>
            <p:ph type="ctrTitle"/>
          </p:nvPr>
        </p:nvSpPr>
        <p:spPr>
          <a:xfrm>
            <a:off x="4733365" y="3157530"/>
            <a:ext cx="3313355" cy="1989426"/>
          </a:xfrm>
        </p:spPr>
        <p:txBody>
          <a:bodyPr>
            <a:noAutofit/>
          </a:bodyPr>
          <a:lstStyle/>
          <a:p>
            <a:pPr algn="ctr"/>
            <a:r>
              <a:rPr lang="it-IT" sz="4000" b="1" dirty="0" smtClean="0">
                <a:solidFill>
                  <a:srgbClr val="FEA022"/>
                </a:solidFill>
              </a:rPr>
              <a:t>Corso di anatomia e fisiologia </a:t>
            </a:r>
            <a:endParaRPr lang="it-IT" sz="4000" b="1" dirty="0">
              <a:solidFill>
                <a:srgbClr val="FEA022"/>
              </a:solidFill>
            </a:endParaRPr>
          </a:p>
        </p:txBody>
      </p:sp>
    </p:spTree>
    <p:extLst>
      <p:ext uri="{BB962C8B-B14F-4D97-AF65-F5344CB8AC3E}">
        <p14:creationId xmlns:p14="http://schemas.microsoft.com/office/powerpoint/2010/main" val="65535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1104459"/>
            <a:ext cx="7024744" cy="1449602"/>
          </a:xfrm>
        </p:spPr>
        <p:txBody>
          <a:bodyPr>
            <a:normAutofit fontScale="90000"/>
          </a:bodyPr>
          <a:lstStyle/>
          <a:p>
            <a:pPr algn="ctr"/>
            <a:r>
              <a:rPr lang="sk-SK" sz="4400" b="1" dirty="0" smtClean="0">
                <a:solidFill>
                  <a:srgbClr val="FEA022"/>
                </a:solidFill>
              </a:rPr>
              <a:t>Articolazione </a:t>
            </a:r>
            <a:br>
              <a:rPr lang="sk-SK" sz="4400" b="1" dirty="0" smtClean="0">
                <a:solidFill>
                  <a:srgbClr val="FEA022"/>
                </a:solidFill>
              </a:rPr>
            </a:br>
            <a:r>
              <a:rPr lang="sk-SK" sz="4400" b="1" dirty="0" smtClean="0">
                <a:solidFill>
                  <a:srgbClr val="FEA022"/>
                </a:solidFill>
              </a:rPr>
              <a:t>scapolo-omerale</a:t>
            </a:r>
            <a:r>
              <a:rPr lang="sk-SK" dirty="0"/>
              <a:t/>
            </a:r>
            <a:br>
              <a:rPr lang="sk-SK" dirty="0"/>
            </a:br>
            <a:endParaRPr lang="it-IT" dirty="0"/>
          </a:p>
        </p:txBody>
      </p:sp>
      <p:pic>
        <p:nvPicPr>
          <p:cNvPr id="4" name="Picture 4" descr="le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8" b="861"/>
          <a:stretch>
            <a:fillRect/>
          </a:stretch>
        </p:blipFill>
        <p:spPr bwMode="auto">
          <a:xfrm>
            <a:off x="4560469" y="2234727"/>
            <a:ext cx="4164012"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814487" y="2554061"/>
            <a:ext cx="3207180" cy="3477875"/>
          </a:xfrm>
          <a:prstGeom prst="rect">
            <a:avLst/>
          </a:prstGeom>
          <a:noFill/>
        </p:spPr>
        <p:txBody>
          <a:bodyPr wrap="square" rtlCol="0">
            <a:spAutoFit/>
          </a:bodyPr>
          <a:lstStyle/>
          <a:p>
            <a:pPr algn="ctr"/>
            <a:r>
              <a:rPr lang="en-US" sz="2000" dirty="0"/>
              <a:t>LA CAVITA’ GLENOIDEA DELLA SCAPOLA  E’ ORIENTATA IN ALTO, AVANTI E FUORI CIRCONDATA DAL CERCINE GLENOIDEO, ANELLO FIBRO-CARTILAGINEO CHE COLMA IL IL SOLCO AUMENTANDONE LA SUA CONCAVITA</a:t>
            </a:r>
            <a:endParaRPr lang="it-IT" sz="2000" dirty="0"/>
          </a:p>
        </p:txBody>
      </p:sp>
      <p:sp>
        <p:nvSpPr>
          <p:cNvPr id="8" name="Freccia destra 7"/>
          <p:cNvSpPr/>
          <p:nvPr/>
        </p:nvSpPr>
        <p:spPr>
          <a:xfrm>
            <a:off x="3866444" y="5235222"/>
            <a:ext cx="2455334" cy="26811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50432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ndine clb"/>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31" t="-11688" r="-10409" b="21865"/>
          <a:stretch/>
        </p:blipFill>
        <p:spPr>
          <a:xfrm>
            <a:off x="1672056" y="220892"/>
            <a:ext cx="6500410" cy="5798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CasellaDiTesto 4"/>
          <p:cNvSpPr txBox="1"/>
          <p:nvPr/>
        </p:nvSpPr>
        <p:spPr>
          <a:xfrm>
            <a:off x="629569" y="1154749"/>
            <a:ext cx="2286804" cy="584776"/>
          </a:xfrm>
          <a:prstGeom prst="rect">
            <a:avLst/>
          </a:prstGeom>
          <a:noFill/>
        </p:spPr>
        <p:txBody>
          <a:bodyPr wrap="none" rtlCol="0">
            <a:spAutoFit/>
          </a:bodyPr>
          <a:lstStyle/>
          <a:p>
            <a:r>
              <a:rPr lang="it-IT" sz="3200" dirty="0" smtClean="0">
                <a:solidFill>
                  <a:srgbClr val="FF0000"/>
                </a:solidFill>
              </a:rPr>
              <a:t>coracoide</a:t>
            </a:r>
            <a:endParaRPr lang="it-IT" sz="3200" dirty="0">
              <a:solidFill>
                <a:srgbClr val="FF0000"/>
              </a:solidFill>
            </a:endParaRPr>
          </a:p>
        </p:txBody>
      </p:sp>
      <p:sp>
        <p:nvSpPr>
          <p:cNvPr id="6" name="CasellaDiTesto 5"/>
          <p:cNvSpPr txBox="1"/>
          <p:nvPr/>
        </p:nvSpPr>
        <p:spPr>
          <a:xfrm>
            <a:off x="6644173" y="1077804"/>
            <a:ext cx="2107067" cy="584776"/>
          </a:xfrm>
          <a:prstGeom prst="rect">
            <a:avLst/>
          </a:prstGeom>
          <a:noFill/>
        </p:spPr>
        <p:txBody>
          <a:bodyPr wrap="none" rtlCol="0">
            <a:spAutoFit/>
          </a:bodyPr>
          <a:lstStyle/>
          <a:p>
            <a:r>
              <a:rPr lang="it-IT" sz="3200" dirty="0" smtClean="0">
                <a:solidFill>
                  <a:srgbClr val="FF0000"/>
                </a:solidFill>
              </a:rPr>
              <a:t>acromion</a:t>
            </a:r>
            <a:endParaRPr lang="it-IT" sz="3200" dirty="0">
              <a:solidFill>
                <a:srgbClr val="FF0000"/>
              </a:solidFill>
            </a:endParaRPr>
          </a:p>
        </p:txBody>
      </p:sp>
      <p:sp>
        <p:nvSpPr>
          <p:cNvPr id="7" name="CasellaDiTesto 6"/>
          <p:cNvSpPr txBox="1"/>
          <p:nvPr/>
        </p:nvSpPr>
        <p:spPr>
          <a:xfrm>
            <a:off x="5452923" y="4409222"/>
            <a:ext cx="1702109" cy="584776"/>
          </a:xfrm>
          <a:prstGeom prst="rect">
            <a:avLst/>
          </a:prstGeom>
          <a:noFill/>
        </p:spPr>
        <p:txBody>
          <a:bodyPr wrap="none" rtlCol="0">
            <a:spAutoFit/>
          </a:bodyPr>
          <a:lstStyle/>
          <a:p>
            <a:r>
              <a:rPr lang="it-IT" sz="3200" dirty="0" smtClean="0">
                <a:solidFill>
                  <a:srgbClr val="FF0000"/>
                </a:solidFill>
              </a:rPr>
              <a:t>cercine</a:t>
            </a:r>
            <a:endParaRPr lang="it-IT" sz="3200" dirty="0">
              <a:solidFill>
                <a:srgbClr val="FF0000"/>
              </a:solidFill>
            </a:endParaRPr>
          </a:p>
        </p:txBody>
      </p:sp>
      <p:sp>
        <p:nvSpPr>
          <p:cNvPr id="8" name="CasellaDiTesto 7"/>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25070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apsu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028"/>
          <a:stretch>
            <a:fillRect/>
          </a:stretch>
        </p:blipFill>
        <p:spPr>
          <a:xfrm>
            <a:off x="1692275" y="732847"/>
            <a:ext cx="5647394" cy="56565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199" name="Line 7"/>
          <p:cNvSpPr>
            <a:spLocks noChangeShapeType="1"/>
          </p:cNvSpPr>
          <p:nvPr/>
        </p:nvSpPr>
        <p:spPr bwMode="auto">
          <a:xfrm flipH="1" flipV="1">
            <a:off x="5148263" y="3357563"/>
            <a:ext cx="936625" cy="142875"/>
          </a:xfrm>
          <a:prstGeom prst="line">
            <a:avLst/>
          </a:prstGeom>
          <a:noFill/>
          <a:ln w="635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8200" name="Line 8"/>
          <p:cNvSpPr>
            <a:spLocks noChangeShapeType="1"/>
          </p:cNvSpPr>
          <p:nvPr/>
        </p:nvSpPr>
        <p:spPr bwMode="auto">
          <a:xfrm>
            <a:off x="2132156" y="2335191"/>
            <a:ext cx="360362" cy="287338"/>
          </a:xfrm>
          <a:prstGeom prst="line">
            <a:avLst/>
          </a:prstGeom>
          <a:noFill/>
          <a:ln w="508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8201" name="Line 9"/>
          <p:cNvSpPr>
            <a:spLocks noChangeShapeType="1"/>
          </p:cNvSpPr>
          <p:nvPr/>
        </p:nvSpPr>
        <p:spPr bwMode="auto">
          <a:xfrm flipV="1">
            <a:off x="2124075" y="1069897"/>
            <a:ext cx="1008063" cy="0"/>
          </a:xfrm>
          <a:prstGeom prst="line">
            <a:avLst/>
          </a:prstGeom>
          <a:noFill/>
          <a:ln w="635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8202" name="Text Box 10"/>
          <p:cNvSpPr txBox="1">
            <a:spLocks noChangeArrowheads="1"/>
          </p:cNvSpPr>
          <p:nvPr/>
        </p:nvSpPr>
        <p:spPr bwMode="auto">
          <a:xfrm>
            <a:off x="6227763" y="3284538"/>
            <a:ext cx="2305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dirty="0">
                <a:solidFill>
                  <a:srgbClr val="FF0000"/>
                </a:solidFill>
                <a:latin typeface="Comic Sans MS" charset="0"/>
              </a:rPr>
              <a:t>CAPSULA ARTICOLARE</a:t>
            </a:r>
          </a:p>
        </p:txBody>
      </p:sp>
      <p:sp>
        <p:nvSpPr>
          <p:cNvPr id="8203" name="Text Box 11"/>
          <p:cNvSpPr txBox="1">
            <a:spLocks noChangeArrowheads="1"/>
          </p:cNvSpPr>
          <p:nvPr/>
        </p:nvSpPr>
        <p:spPr bwMode="auto">
          <a:xfrm>
            <a:off x="510704" y="841297"/>
            <a:ext cx="212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dirty="0">
                <a:solidFill>
                  <a:srgbClr val="FF0000"/>
                </a:solidFill>
                <a:latin typeface="Comic Sans MS" charset="0"/>
              </a:rPr>
              <a:t>ACROMION</a:t>
            </a:r>
          </a:p>
        </p:txBody>
      </p:sp>
      <p:sp>
        <p:nvSpPr>
          <p:cNvPr id="8204" name="Text Box 12"/>
          <p:cNvSpPr txBox="1">
            <a:spLocks noChangeArrowheads="1"/>
          </p:cNvSpPr>
          <p:nvPr/>
        </p:nvSpPr>
        <p:spPr bwMode="auto">
          <a:xfrm>
            <a:off x="510704" y="1922441"/>
            <a:ext cx="19446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it-IT" sz="1600" b="1" dirty="0">
                <a:solidFill>
                  <a:srgbClr val="FF0000"/>
                </a:solidFill>
                <a:latin typeface="Comic Sans MS" charset="0"/>
              </a:rPr>
              <a:t>LEG.GLENO-OMERALE SUPERIORE</a:t>
            </a:r>
          </a:p>
        </p:txBody>
      </p:sp>
      <p:sp>
        <p:nvSpPr>
          <p:cNvPr id="8205" name="Oval 13"/>
          <p:cNvSpPr>
            <a:spLocks noChangeArrowheads="1"/>
          </p:cNvSpPr>
          <p:nvPr/>
        </p:nvSpPr>
        <p:spPr bwMode="auto">
          <a:xfrm rot="-2767398">
            <a:off x="2370982" y="2700840"/>
            <a:ext cx="1244600" cy="2413000"/>
          </a:xfrm>
          <a:prstGeom prst="ellipse">
            <a:avLst/>
          </a:prstGeom>
          <a:noFill/>
          <a:ln w="60325">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FF0000"/>
              </a:solidFill>
            </a:endParaRPr>
          </a:p>
        </p:txBody>
      </p:sp>
      <p:sp>
        <p:nvSpPr>
          <p:cNvPr id="8206" name="Text Box 14"/>
          <p:cNvSpPr txBox="1">
            <a:spLocks noChangeArrowheads="1"/>
          </p:cNvSpPr>
          <p:nvPr/>
        </p:nvSpPr>
        <p:spPr bwMode="auto">
          <a:xfrm>
            <a:off x="2021732" y="3540628"/>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1800" b="1" dirty="0">
                <a:solidFill>
                  <a:srgbClr val="FF0000"/>
                </a:solidFill>
                <a:latin typeface="Comic Sans MS" charset="0"/>
              </a:rPr>
              <a:t>TROCHITE</a:t>
            </a:r>
          </a:p>
        </p:txBody>
      </p:sp>
      <p:sp>
        <p:nvSpPr>
          <p:cNvPr id="11" name="CasellaDiTesto 10"/>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44595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WG000"/>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93918" y="1172888"/>
            <a:ext cx="508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604584" y="1387675"/>
            <a:ext cx="3087859" cy="2246769"/>
          </a:xfrm>
          <a:prstGeom prst="rect">
            <a:avLst/>
          </a:prstGeom>
          <a:noFill/>
        </p:spPr>
        <p:txBody>
          <a:bodyPr wrap="square" rtlCol="0">
            <a:spAutoFit/>
          </a:bodyPr>
          <a:lstStyle/>
          <a:p>
            <a:pPr algn="ctr"/>
            <a:r>
              <a:rPr lang="it-IT" sz="2800" dirty="0"/>
              <a:t>L’ART.SCAPOLO-OMERALE E’ STABILIZZATA DA STRUTTURE ATTIVE E PASSIVE</a:t>
            </a:r>
          </a:p>
        </p:txBody>
      </p:sp>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0340923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512" y="2083105"/>
            <a:ext cx="3843363" cy="3970318"/>
          </a:xfrm>
          <a:prstGeom prst="rect">
            <a:avLst/>
          </a:prstGeom>
        </p:spPr>
        <p:txBody>
          <a:bodyPr wrap="square">
            <a:spAutoFit/>
          </a:bodyPr>
          <a:lstStyle/>
          <a:p>
            <a:pPr algn="ctr"/>
            <a:r>
              <a:rPr lang="es-ES_tradnl" sz="2800" dirty="0"/>
              <a:t>MUSCOLI DELLA CUFFIA DEI </a:t>
            </a:r>
            <a:r>
              <a:rPr lang="es-ES_tradnl" sz="2800" dirty="0" smtClean="0"/>
              <a:t>ROTATORI</a:t>
            </a:r>
          </a:p>
          <a:p>
            <a:pPr algn="ctr"/>
            <a:endParaRPr lang="es-ES_tradnl" sz="2800" dirty="0"/>
          </a:p>
          <a:p>
            <a:pPr algn="ctr"/>
            <a:r>
              <a:rPr lang="es-ES_tradnl" sz="2800" dirty="0"/>
              <a:t>TENDINE DEL CAPO LUNGO DEL </a:t>
            </a:r>
            <a:r>
              <a:rPr lang="es-ES_tradnl" sz="2800" dirty="0" smtClean="0"/>
              <a:t>BICIPITE</a:t>
            </a:r>
          </a:p>
          <a:p>
            <a:pPr algn="ctr"/>
            <a:endParaRPr lang="es-ES_tradnl" sz="2800" dirty="0"/>
          </a:p>
          <a:p>
            <a:pPr algn="ctr"/>
            <a:r>
              <a:rPr lang="es-ES_tradnl" sz="2800" dirty="0"/>
              <a:t>MUSCOLI SUPERFICIALI DELLA SPALLA</a:t>
            </a:r>
          </a:p>
        </p:txBody>
      </p:sp>
      <p:sp>
        <p:nvSpPr>
          <p:cNvPr id="3" name="Rettangolo 2"/>
          <p:cNvSpPr/>
          <p:nvPr/>
        </p:nvSpPr>
        <p:spPr>
          <a:xfrm>
            <a:off x="4748875" y="2083105"/>
            <a:ext cx="3437414" cy="3970318"/>
          </a:xfrm>
          <a:prstGeom prst="rect">
            <a:avLst/>
          </a:prstGeom>
        </p:spPr>
        <p:txBody>
          <a:bodyPr wrap="square">
            <a:spAutoFit/>
          </a:bodyPr>
          <a:lstStyle/>
          <a:p>
            <a:pPr algn="ctr"/>
            <a:r>
              <a:rPr lang="it-IT" sz="2800" dirty="0" smtClean="0"/>
              <a:t>CAPSULA ARTICOLARE</a:t>
            </a:r>
          </a:p>
          <a:p>
            <a:pPr algn="ctr"/>
            <a:endParaRPr lang="it-IT" sz="2800" dirty="0" smtClean="0"/>
          </a:p>
          <a:p>
            <a:pPr algn="ctr"/>
            <a:r>
              <a:rPr lang="it-IT" sz="2800" dirty="0" smtClean="0"/>
              <a:t>LEGAMENTI </a:t>
            </a:r>
            <a:r>
              <a:rPr lang="it-IT" sz="2800" dirty="0"/>
              <a:t>SPECIFICI DELL’ARTICO-LAZIONE SCAPOLO-OMERALE</a:t>
            </a:r>
          </a:p>
        </p:txBody>
      </p:sp>
      <p:sp>
        <p:nvSpPr>
          <p:cNvPr id="4" name="CasellaDiTesto 3"/>
          <p:cNvSpPr txBox="1"/>
          <p:nvPr/>
        </p:nvSpPr>
        <p:spPr>
          <a:xfrm>
            <a:off x="1270048" y="1046769"/>
            <a:ext cx="3065463" cy="584776"/>
          </a:xfrm>
          <a:prstGeom prst="rect">
            <a:avLst/>
          </a:prstGeom>
          <a:noFill/>
        </p:spPr>
        <p:txBody>
          <a:bodyPr wrap="none" rtlCol="0">
            <a:spAutoFit/>
          </a:bodyPr>
          <a:lstStyle/>
          <a:p>
            <a:r>
              <a:rPr lang="it-IT" sz="3200" u="sng" dirty="0" smtClean="0">
                <a:solidFill>
                  <a:schemeClr val="accent6"/>
                </a:solidFill>
              </a:rPr>
              <a:t>Strutture attive</a:t>
            </a:r>
            <a:endParaRPr lang="it-IT" sz="3200" u="sng" dirty="0">
              <a:solidFill>
                <a:schemeClr val="accent6"/>
              </a:solidFill>
            </a:endParaRPr>
          </a:p>
        </p:txBody>
      </p:sp>
      <p:sp>
        <p:nvSpPr>
          <p:cNvPr id="5" name="CasellaDiTesto 4"/>
          <p:cNvSpPr txBox="1"/>
          <p:nvPr/>
        </p:nvSpPr>
        <p:spPr>
          <a:xfrm>
            <a:off x="5052581" y="1046769"/>
            <a:ext cx="3385863" cy="584776"/>
          </a:xfrm>
          <a:prstGeom prst="rect">
            <a:avLst/>
          </a:prstGeom>
          <a:noFill/>
        </p:spPr>
        <p:txBody>
          <a:bodyPr wrap="none" rtlCol="0">
            <a:spAutoFit/>
          </a:bodyPr>
          <a:lstStyle/>
          <a:p>
            <a:r>
              <a:rPr lang="it-IT" sz="3200" u="sng" dirty="0" smtClean="0">
                <a:solidFill>
                  <a:srgbClr val="FEA022"/>
                </a:solidFill>
              </a:rPr>
              <a:t>Strutture passive</a:t>
            </a:r>
            <a:endParaRPr lang="it-IT" sz="3200" u="sng" dirty="0">
              <a:solidFill>
                <a:srgbClr val="FEA022"/>
              </a:solidFill>
            </a:endParaRPr>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4392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09461" y="579841"/>
            <a:ext cx="2348970" cy="707886"/>
          </a:xfrm>
          <a:prstGeom prst="rect">
            <a:avLst/>
          </a:prstGeom>
          <a:noFill/>
        </p:spPr>
        <p:txBody>
          <a:bodyPr wrap="none" rtlCol="0">
            <a:spAutoFit/>
          </a:bodyPr>
          <a:lstStyle/>
          <a:p>
            <a:r>
              <a:rPr lang="it-IT" sz="4000" b="1" dirty="0" smtClean="0">
                <a:solidFill>
                  <a:srgbClr val="FEA022"/>
                </a:solidFill>
                <a:latin typeface="+mj-lt"/>
              </a:rPr>
              <a:t>Il gomito</a:t>
            </a:r>
            <a:endParaRPr lang="it-IT" sz="4000" b="1" dirty="0">
              <a:solidFill>
                <a:srgbClr val="FEA022"/>
              </a:solidFill>
              <a:latin typeface="+mj-lt"/>
            </a:endParaRPr>
          </a:p>
        </p:txBody>
      </p:sp>
      <p:pic>
        <p:nvPicPr>
          <p:cNvPr id="3" name="Picture 4" descr="gomito1"/>
          <p:cNvPicPr>
            <a:picLocks noChangeAspect="1" noChangeArrowheads="1"/>
          </p:cNvPicPr>
          <p:nvPr/>
        </p:nvPicPr>
        <p:blipFill>
          <a:blip r:embed="rId2">
            <a:extLst>
              <a:ext uri="{28A0092B-C50C-407E-A947-70E740481C1C}">
                <a14:useLocalDpi xmlns:a14="http://schemas.microsoft.com/office/drawing/2010/main" val="0"/>
              </a:ext>
            </a:extLst>
          </a:blip>
          <a:srcRect b="10028"/>
          <a:stretch>
            <a:fillRect/>
          </a:stretch>
        </p:blipFill>
        <p:spPr>
          <a:xfrm>
            <a:off x="1382155" y="1384367"/>
            <a:ext cx="6181725" cy="4906944"/>
          </a:xfrm>
          <a:prstGeom prst="rect">
            <a:avLst/>
          </a:prstGeom>
          <a:noFill/>
        </p:spPr>
      </p:pic>
      <p:sp>
        <p:nvSpPr>
          <p:cNvPr id="4" name="CasellaDiTesto 3"/>
          <p:cNvSpPr txBox="1"/>
          <p:nvPr/>
        </p:nvSpPr>
        <p:spPr>
          <a:xfrm>
            <a:off x="2084803" y="2071560"/>
            <a:ext cx="1408634" cy="523220"/>
          </a:xfrm>
          <a:prstGeom prst="rect">
            <a:avLst/>
          </a:prstGeom>
          <a:noFill/>
        </p:spPr>
        <p:txBody>
          <a:bodyPr wrap="none" rtlCol="0">
            <a:spAutoFit/>
          </a:bodyPr>
          <a:lstStyle/>
          <a:p>
            <a:r>
              <a:rPr lang="it-IT" sz="2800" dirty="0" smtClean="0">
                <a:solidFill>
                  <a:srgbClr val="FF0000"/>
                </a:solidFill>
              </a:rPr>
              <a:t>Omero</a:t>
            </a:r>
            <a:endParaRPr lang="it-IT" sz="2800" dirty="0">
              <a:solidFill>
                <a:srgbClr val="FF0000"/>
              </a:solidFill>
            </a:endParaRPr>
          </a:p>
        </p:txBody>
      </p:sp>
      <p:sp>
        <p:nvSpPr>
          <p:cNvPr id="5" name="CasellaDiTesto 4"/>
          <p:cNvSpPr txBox="1"/>
          <p:nvPr/>
        </p:nvSpPr>
        <p:spPr>
          <a:xfrm>
            <a:off x="2829998" y="5536100"/>
            <a:ext cx="955936" cy="523220"/>
          </a:xfrm>
          <a:prstGeom prst="rect">
            <a:avLst/>
          </a:prstGeom>
          <a:noFill/>
        </p:spPr>
        <p:txBody>
          <a:bodyPr wrap="none" rtlCol="0">
            <a:spAutoFit/>
          </a:bodyPr>
          <a:lstStyle/>
          <a:p>
            <a:r>
              <a:rPr lang="it-IT" sz="2800" dirty="0" smtClean="0">
                <a:solidFill>
                  <a:srgbClr val="FF0000"/>
                </a:solidFill>
              </a:rPr>
              <a:t>Ulna</a:t>
            </a:r>
            <a:endParaRPr lang="it-IT" sz="2800" dirty="0">
              <a:solidFill>
                <a:srgbClr val="FF0000"/>
              </a:solidFill>
            </a:endParaRPr>
          </a:p>
        </p:txBody>
      </p:sp>
      <p:sp>
        <p:nvSpPr>
          <p:cNvPr id="6" name="CasellaDiTesto 5"/>
          <p:cNvSpPr txBox="1"/>
          <p:nvPr/>
        </p:nvSpPr>
        <p:spPr>
          <a:xfrm>
            <a:off x="5535752" y="5190258"/>
            <a:ext cx="1200870" cy="523220"/>
          </a:xfrm>
          <a:prstGeom prst="rect">
            <a:avLst/>
          </a:prstGeom>
          <a:noFill/>
        </p:spPr>
        <p:txBody>
          <a:bodyPr wrap="none" rtlCol="0">
            <a:spAutoFit/>
          </a:bodyPr>
          <a:lstStyle/>
          <a:p>
            <a:r>
              <a:rPr lang="it-IT" sz="2800" dirty="0" smtClean="0">
                <a:solidFill>
                  <a:srgbClr val="FF0000"/>
                </a:solidFill>
              </a:rPr>
              <a:t>Radio</a:t>
            </a:r>
            <a:endParaRPr lang="it-IT" sz="2800" dirty="0">
              <a:solidFill>
                <a:srgbClr val="FF0000"/>
              </a:solidFill>
            </a:endParaRP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97464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ilagine articolare gomit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r="7748" b="1718"/>
          <a:stretch>
            <a:fillRect/>
          </a:stretch>
        </p:blipFill>
        <p:spPr bwMode="auto">
          <a:xfrm>
            <a:off x="3893783" y="1201966"/>
            <a:ext cx="4905375"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704048" y="1201966"/>
            <a:ext cx="3774892" cy="707886"/>
          </a:xfrm>
          <a:prstGeom prst="rect">
            <a:avLst/>
          </a:prstGeom>
          <a:noFill/>
        </p:spPr>
        <p:txBody>
          <a:bodyPr wrap="none" rtlCol="0">
            <a:spAutoFit/>
          </a:bodyPr>
          <a:lstStyle/>
          <a:p>
            <a:r>
              <a:rPr lang="it-IT" sz="4000" b="1" dirty="0" smtClean="0">
                <a:solidFill>
                  <a:schemeClr val="accent6"/>
                </a:solidFill>
                <a:latin typeface="+mj-lt"/>
              </a:rPr>
              <a:t>3 articolazioni:</a:t>
            </a:r>
            <a:endParaRPr lang="it-IT" sz="4000" b="1" dirty="0">
              <a:solidFill>
                <a:schemeClr val="accent6"/>
              </a:solidFill>
              <a:latin typeface="+mj-lt"/>
            </a:endParaRPr>
          </a:p>
        </p:txBody>
      </p:sp>
      <p:sp>
        <p:nvSpPr>
          <p:cNvPr id="4" name="CasellaDiTesto 3"/>
          <p:cNvSpPr txBox="1"/>
          <p:nvPr/>
        </p:nvSpPr>
        <p:spPr>
          <a:xfrm>
            <a:off x="414146" y="2774953"/>
            <a:ext cx="4660250" cy="2246769"/>
          </a:xfrm>
          <a:prstGeom prst="rect">
            <a:avLst/>
          </a:prstGeom>
          <a:noFill/>
        </p:spPr>
        <p:txBody>
          <a:bodyPr wrap="none" rtlCol="0">
            <a:spAutoFit/>
          </a:bodyPr>
          <a:lstStyle/>
          <a:p>
            <a:pPr marL="342900" indent="-342900">
              <a:buAutoNum type="arabicParenR"/>
            </a:pPr>
            <a:r>
              <a:rPr lang="it-IT" sz="2800" dirty="0" smtClean="0"/>
              <a:t>Omero-Ulnare</a:t>
            </a:r>
          </a:p>
          <a:p>
            <a:pPr marL="342900" indent="-342900">
              <a:buAutoNum type="arabicParenR"/>
            </a:pPr>
            <a:endParaRPr lang="it-IT" sz="2800" dirty="0" smtClean="0"/>
          </a:p>
          <a:p>
            <a:pPr marL="342900" indent="-342900">
              <a:buAutoNum type="arabicParenR"/>
            </a:pPr>
            <a:r>
              <a:rPr lang="it-IT" sz="2800" dirty="0" smtClean="0"/>
              <a:t>Radio-Omerale</a:t>
            </a:r>
          </a:p>
          <a:p>
            <a:pPr marL="342900" indent="-342900">
              <a:buAutoNum type="arabicParenR"/>
            </a:pPr>
            <a:endParaRPr lang="it-IT" sz="2800" dirty="0" smtClean="0"/>
          </a:p>
          <a:p>
            <a:pPr marL="342900" indent="-342900">
              <a:buAutoNum type="arabicParenR"/>
            </a:pPr>
            <a:r>
              <a:rPr lang="it-IT" sz="2800" dirty="0" smtClean="0"/>
              <a:t>Radio-ulnare prossimale</a:t>
            </a:r>
            <a:endParaRPr lang="it-IT" sz="2800" dirty="0"/>
          </a:p>
        </p:txBody>
      </p:sp>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56517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omito med"/>
          <p:cNvPicPr>
            <a:picLocks noChangeAspect="1" noChangeArrowheads="1"/>
          </p:cNvPicPr>
          <p:nvPr/>
        </p:nvPicPr>
        <p:blipFill>
          <a:blip r:embed="rId2">
            <a:extLst>
              <a:ext uri="{28A0092B-C50C-407E-A947-70E740481C1C}">
                <a14:useLocalDpi xmlns:a14="http://schemas.microsoft.com/office/drawing/2010/main" val="0"/>
              </a:ext>
            </a:extLst>
          </a:blip>
          <a:srcRect b="10028"/>
          <a:stretch>
            <a:fillRect/>
          </a:stretch>
        </p:blipFill>
        <p:spPr>
          <a:xfrm>
            <a:off x="1801278" y="789674"/>
            <a:ext cx="5653351" cy="5663514"/>
          </a:xfrm>
          <a:prstGeom prst="rect">
            <a:avLst/>
          </a:prstGeom>
          <a:noFill/>
        </p:spPr>
      </p:pic>
      <p:sp>
        <p:nvSpPr>
          <p:cNvPr id="3" name="CasellaDiTesto 2"/>
          <p:cNvSpPr txBox="1"/>
          <p:nvPr/>
        </p:nvSpPr>
        <p:spPr>
          <a:xfrm>
            <a:off x="524585" y="2388393"/>
            <a:ext cx="2216723" cy="954107"/>
          </a:xfrm>
          <a:prstGeom prst="rect">
            <a:avLst/>
          </a:prstGeom>
          <a:noFill/>
        </p:spPr>
        <p:txBody>
          <a:bodyPr wrap="none" rtlCol="0">
            <a:spAutoFit/>
          </a:bodyPr>
          <a:lstStyle/>
          <a:p>
            <a:pPr algn="ctr"/>
            <a:r>
              <a:rPr lang="it-IT" sz="2800" dirty="0" smtClean="0">
                <a:solidFill>
                  <a:srgbClr val="FF0000"/>
                </a:solidFill>
              </a:rPr>
              <a:t>Legamento</a:t>
            </a:r>
          </a:p>
          <a:p>
            <a:pPr algn="ctr"/>
            <a:r>
              <a:rPr lang="it-IT" sz="2800" dirty="0" smtClean="0">
                <a:solidFill>
                  <a:srgbClr val="FF0000"/>
                </a:solidFill>
              </a:rPr>
              <a:t>anulare</a:t>
            </a:r>
            <a:endParaRPr lang="it-IT" sz="2800" dirty="0">
              <a:solidFill>
                <a:srgbClr val="FF0000"/>
              </a:solidFill>
            </a:endParaRPr>
          </a:p>
        </p:txBody>
      </p:sp>
      <p:sp>
        <p:nvSpPr>
          <p:cNvPr id="4" name="CasellaDiTesto 3"/>
          <p:cNvSpPr txBox="1"/>
          <p:nvPr/>
        </p:nvSpPr>
        <p:spPr>
          <a:xfrm>
            <a:off x="5277556" y="2731782"/>
            <a:ext cx="3132666" cy="1384995"/>
          </a:xfrm>
          <a:prstGeom prst="rect">
            <a:avLst/>
          </a:prstGeom>
          <a:noFill/>
        </p:spPr>
        <p:txBody>
          <a:bodyPr wrap="square" rtlCol="0">
            <a:spAutoFit/>
          </a:bodyPr>
          <a:lstStyle/>
          <a:p>
            <a:pPr algn="ctr"/>
            <a:r>
              <a:rPr lang="it-IT" sz="2800" dirty="0" smtClean="0">
                <a:solidFill>
                  <a:srgbClr val="FF0000"/>
                </a:solidFill>
              </a:rPr>
              <a:t>Legamento collaterale </a:t>
            </a:r>
          </a:p>
          <a:p>
            <a:pPr algn="ctr"/>
            <a:r>
              <a:rPr lang="it-IT" sz="2800" dirty="0" smtClean="0">
                <a:solidFill>
                  <a:srgbClr val="FF0000"/>
                </a:solidFill>
              </a:rPr>
              <a:t>mediale</a:t>
            </a:r>
            <a:endParaRPr lang="it-IT" sz="2800" dirty="0">
              <a:solidFill>
                <a:srgbClr val="FF0000"/>
              </a:solidFill>
            </a:endParaRPr>
          </a:p>
        </p:txBody>
      </p:sp>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83928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44537" y="802223"/>
            <a:ext cx="7620000" cy="707886"/>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it-IT" sz="4000" b="1" dirty="0" smtClean="0">
                <a:solidFill>
                  <a:schemeClr val="accent6"/>
                </a:solidFill>
                <a:effectLst>
                  <a:outerShdw blurRad="38100" dist="38100" dir="2700000" algn="tl">
                    <a:srgbClr val="DDDDDD"/>
                  </a:outerShdw>
                </a:effectLst>
                <a:latin typeface="+mj-lt"/>
              </a:rPr>
              <a:t>ART. </a:t>
            </a:r>
            <a:r>
              <a:rPr lang="it-IT" sz="4000" b="1" dirty="0">
                <a:solidFill>
                  <a:schemeClr val="accent6"/>
                </a:solidFill>
                <a:effectLst>
                  <a:outerShdw blurRad="38100" dist="38100" dir="2700000" algn="tl">
                    <a:srgbClr val="DDDDDD"/>
                  </a:outerShdw>
                </a:effectLst>
                <a:latin typeface="+mj-lt"/>
              </a:rPr>
              <a:t>OMERO-ULNARE</a:t>
            </a:r>
          </a:p>
        </p:txBody>
      </p:sp>
      <p:pic>
        <p:nvPicPr>
          <p:cNvPr id="9219" name="Picture 3" descr="ar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718" t="1721" r="1718" b="861"/>
          <a:stretch>
            <a:fillRect/>
          </a:stretch>
        </p:blipFill>
        <p:spPr bwMode="auto">
          <a:xfrm>
            <a:off x="4225924" y="1645885"/>
            <a:ext cx="4733925" cy="476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860955" y="2572808"/>
            <a:ext cx="304782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sz="3200" b="1" dirty="0">
                <a:latin typeface="+mn-lt"/>
              </a:rPr>
              <a:t>Articolazione trocleare tra la troclea dell’omero e la superficie trocleare dell’ulna.</a:t>
            </a:r>
          </a:p>
        </p:txBody>
      </p:sp>
      <p:sp>
        <p:nvSpPr>
          <p:cNvPr id="9221" name="AutoShape 7"/>
          <p:cNvSpPr>
            <a:spLocks noChangeArrowheads="1"/>
          </p:cNvSpPr>
          <p:nvPr/>
        </p:nvSpPr>
        <p:spPr bwMode="auto">
          <a:xfrm>
            <a:off x="4427538" y="3357563"/>
            <a:ext cx="1008062" cy="360362"/>
          </a:xfrm>
          <a:prstGeom prst="rightArrow">
            <a:avLst>
              <a:gd name="adj1" fmla="val 50000"/>
              <a:gd name="adj2" fmla="val 69934"/>
            </a:avLst>
          </a:prstGeom>
          <a:solidFill>
            <a:schemeClr val="accent1"/>
          </a:solidFill>
          <a:ln w="9525">
            <a:solidFill>
              <a:schemeClr val="tx1"/>
            </a:solidFill>
            <a:miter lim="800000"/>
            <a:headEnd/>
            <a:tailEnd/>
          </a:ln>
        </p:spPr>
        <p:txBody>
          <a:bodyPr wrap="none" anchor="ctr"/>
          <a:lstStyle/>
          <a:p>
            <a:endParaRPr lang="it-IT"/>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2076391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8555" y="1074228"/>
            <a:ext cx="4572000" cy="5539978"/>
          </a:xfrm>
          <a:prstGeom prst="rect">
            <a:avLst/>
          </a:prstGeom>
        </p:spPr>
        <p:txBody>
          <a:bodyPr>
            <a:spAutoFit/>
          </a:bodyPr>
          <a:lstStyle/>
          <a:p>
            <a:pPr algn="ctr"/>
            <a:r>
              <a:rPr lang="it-IT" sz="2400" dirty="0"/>
              <a:t>La troclea non </a:t>
            </a:r>
            <a:r>
              <a:rPr lang="it-IT" sz="2400" dirty="0" err="1"/>
              <a:t>e’</a:t>
            </a:r>
            <a:r>
              <a:rPr lang="it-IT" sz="2400" dirty="0"/>
              <a:t> una semplice puleggia </a:t>
            </a:r>
            <a:r>
              <a:rPr lang="it-IT" sz="2400" dirty="0" err="1"/>
              <a:t>perche</a:t>
            </a:r>
            <a:r>
              <a:rPr lang="it-IT" sz="2400" dirty="0"/>
              <a:t>’ la faccia mediale è </a:t>
            </a:r>
            <a:r>
              <a:rPr lang="it-IT" sz="2400" dirty="0" err="1"/>
              <a:t>piu’</a:t>
            </a:r>
            <a:r>
              <a:rPr lang="it-IT" sz="2400" dirty="0"/>
              <a:t> estesa di quella laterale, e </a:t>
            </a:r>
            <a:r>
              <a:rPr lang="it-IT" sz="2400" dirty="0" err="1"/>
              <a:t>cosi’</a:t>
            </a:r>
            <a:r>
              <a:rPr lang="it-IT" sz="2400" dirty="0"/>
              <a:t> sporge </a:t>
            </a:r>
            <a:r>
              <a:rPr lang="it-IT" sz="2400" dirty="0" err="1"/>
              <a:t>piu’</a:t>
            </a:r>
            <a:r>
              <a:rPr lang="it-IT" sz="2400" dirty="0"/>
              <a:t> in basso, quindi l’asse di questa articolazione non è trasverso ma orizzontale verso il basso e mediale.</a:t>
            </a:r>
          </a:p>
          <a:p>
            <a:pPr algn="ctr"/>
            <a:endParaRPr lang="it-IT" sz="2400" dirty="0"/>
          </a:p>
          <a:p>
            <a:pPr algn="ctr"/>
            <a:r>
              <a:rPr lang="it-IT" sz="2400" dirty="0"/>
              <a:t>Questo asse conferisce </a:t>
            </a:r>
            <a:r>
              <a:rPr lang="it-IT" sz="2400" dirty="0">
                <a:solidFill>
                  <a:srgbClr val="FEA022"/>
                </a:solidFill>
              </a:rPr>
              <a:t>l’angolo di valgismo fisiologico del gomito in </a:t>
            </a:r>
          </a:p>
          <a:p>
            <a:pPr algn="ctr"/>
            <a:r>
              <a:rPr lang="it-IT" sz="2400" dirty="0">
                <a:solidFill>
                  <a:srgbClr val="FEA022"/>
                </a:solidFill>
              </a:rPr>
              <a:t>ESTENSIONE</a:t>
            </a:r>
          </a:p>
          <a:p>
            <a:endParaRPr lang="it-IT" dirty="0"/>
          </a:p>
        </p:txBody>
      </p:sp>
      <p:pic>
        <p:nvPicPr>
          <p:cNvPr id="3" name="Picture 4" descr="cartilagine articolare gomit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61" t="859" r="1721" b="859"/>
          <a:stretch>
            <a:fillRect/>
          </a:stretch>
        </p:blipFill>
        <p:spPr>
          <a:xfrm>
            <a:off x="4394554" y="1522236"/>
            <a:ext cx="4476750" cy="4525963"/>
          </a:xfrm>
          <a:prstGeom prst="rect">
            <a:avLst/>
          </a:prstGeom>
          <a:noFill/>
        </p:spPr>
      </p:pic>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21914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732118"/>
            <a:ext cx="7024744" cy="855840"/>
          </a:xfrm>
        </p:spPr>
        <p:txBody>
          <a:bodyPr/>
          <a:lstStyle/>
          <a:p>
            <a:pPr algn="ctr"/>
            <a:r>
              <a:rPr lang="it-IT" b="1" dirty="0" smtClean="0">
                <a:solidFill>
                  <a:srgbClr val="FEA022"/>
                </a:solidFill>
              </a:rPr>
              <a:t>ARTROLOGIA</a:t>
            </a:r>
            <a:endParaRPr lang="it-IT" b="1" dirty="0">
              <a:solidFill>
                <a:srgbClr val="FEA022"/>
              </a:solidFill>
            </a:endParaRPr>
          </a:p>
        </p:txBody>
      </p:sp>
      <p:pic>
        <p:nvPicPr>
          <p:cNvPr id="4" name="Immagine 3" descr="esami-diagnostici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58" y="1884081"/>
            <a:ext cx="7651454" cy="4361329"/>
          </a:xfrm>
          <a:prstGeom prst="rect">
            <a:avLst/>
          </a:prstGeom>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4382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53547" y="612247"/>
            <a:ext cx="7488237" cy="1066800"/>
          </a:xfrm>
          <a:prstGeom prst="rect">
            <a:avLst/>
          </a:prstGeom>
          <a:noFill/>
          <a:ln w="9525">
            <a:noFill/>
            <a:miter lim="800000"/>
            <a:headEnd/>
            <a:tailEnd/>
          </a:ln>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sz="4000" b="1" dirty="0" smtClean="0">
                <a:solidFill>
                  <a:srgbClr val="FEA022"/>
                </a:solidFill>
                <a:effectLst>
                  <a:outerShdw blurRad="38100" dist="38100" dir="2700000" algn="tl">
                    <a:srgbClr val="DDDDDD"/>
                  </a:outerShdw>
                </a:effectLst>
                <a:latin typeface="+mj-lt"/>
              </a:rPr>
              <a:t>ART.  RADIO-OMERALE</a:t>
            </a:r>
            <a:endParaRPr lang="it-IT" sz="4000" b="1" dirty="0">
              <a:solidFill>
                <a:srgbClr val="FEA022"/>
              </a:solidFill>
              <a:effectLst>
                <a:outerShdw blurRad="38100" dist="38100" dir="2700000" algn="tl">
                  <a:srgbClr val="DDDDDD"/>
                </a:outerShdw>
              </a:effectLst>
              <a:latin typeface="+mj-lt"/>
            </a:endParaRPr>
          </a:p>
        </p:txBody>
      </p:sp>
      <p:sp>
        <p:nvSpPr>
          <p:cNvPr id="14339" name="Text Box 3"/>
          <p:cNvSpPr txBox="1">
            <a:spLocks noChangeArrowheads="1"/>
          </p:cNvSpPr>
          <p:nvPr/>
        </p:nvSpPr>
        <p:spPr bwMode="auto">
          <a:xfrm>
            <a:off x="853547" y="2070453"/>
            <a:ext cx="4184120" cy="2667000"/>
          </a:xfrm>
          <a:prstGeom prst="rect">
            <a:avLst/>
          </a:prstGeom>
          <a:noFill/>
          <a:ln w="9525">
            <a:noFill/>
            <a:miter lim="800000"/>
            <a:headEnd/>
            <a:tailEnd/>
          </a:ln>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sz="2800" dirty="0">
                <a:effectLst>
                  <a:outerShdw blurRad="38100" dist="38100" dir="2700000" algn="tl">
                    <a:srgbClr val="DDDDDD"/>
                  </a:outerShdw>
                </a:effectLst>
                <a:latin typeface="+mn-lt"/>
              </a:rPr>
              <a:t>Articolazione uniassiale tra capitello omerale e la testa del radio. </a:t>
            </a:r>
          </a:p>
          <a:p>
            <a:pPr algn="ctr"/>
            <a:r>
              <a:rPr lang="it-IT" sz="2800" dirty="0">
                <a:effectLst>
                  <a:outerShdw blurRad="38100" dist="38100" dir="2700000" algn="tl">
                    <a:srgbClr val="DDDDDD"/>
                  </a:outerShdw>
                </a:effectLst>
                <a:latin typeface="+mn-lt"/>
              </a:rPr>
              <a:t>Queste 2 articolazioni (con la omero-ulnare), sono supportate dai legamenti che rinforzano la capsula</a:t>
            </a:r>
          </a:p>
        </p:txBody>
      </p:sp>
      <p:pic>
        <p:nvPicPr>
          <p:cNvPr id="13316" name="Picture 4" descr="ar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61" t="853" r="861" b="853"/>
          <a:stretch>
            <a:fillRect/>
          </a:stretch>
        </p:blipFill>
        <p:spPr bwMode="auto">
          <a:xfrm>
            <a:off x="4456113" y="1711325"/>
            <a:ext cx="4545012"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Oval 5"/>
          <p:cNvSpPr>
            <a:spLocks noChangeArrowheads="1"/>
          </p:cNvSpPr>
          <p:nvPr/>
        </p:nvSpPr>
        <p:spPr bwMode="auto">
          <a:xfrm>
            <a:off x="6470121" y="3392487"/>
            <a:ext cx="1727200" cy="936625"/>
          </a:xfrm>
          <a:prstGeom prst="ellipse">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4598743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46150" y="702733"/>
            <a:ext cx="7010400" cy="990600"/>
          </a:xfrm>
          <a:prstGeom prst="rect">
            <a:avLst/>
          </a:prstGeom>
          <a:noFill/>
          <a:ln w="9525">
            <a:noFill/>
            <a:miter lim="800000"/>
            <a:headEnd/>
            <a:tailEnd/>
          </a:ln>
        </p:spPr>
        <p:txBody>
          <a:bodyPr/>
          <a:lstStyle/>
          <a:p>
            <a:pPr algn="ctr" eaLnBrk="0" hangingPunct="0">
              <a:defRPr/>
            </a:pPr>
            <a:r>
              <a:rPr lang="it-IT" sz="4000" b="1" dirty="0" smtClean="0">
                <a:solidFill>
                  <a:schemeClr val="accent6"/>
                </a:solidFill>
                <a:effectLst>
                  <a:outerShdw blurRad="38100" dist="38100" dir="2700000" algn="tl">
                    <a:srgbClr val="C0C0C0"/>
                  </a:outerShdw>
                </a:effectLst>
                <a:latin typeface="+mj-lt"/>
                <a:ea typeface="+mn-ea"/>
              </a:rPr>
              <a:t>ART.  RADIO</a:t>
            </a:r>
            <a:r>
              <a:rPr lang="it-IT" sz="4000" b="1" dirty="0">
                <a:solidFill>
                  <a:schemeClr val="accent6"/>
                </a:solidFill>
                <a:effectLst>
                  <a:outerShdw blurRad="38100" dist="38100" dir="2700000" algn="tl">
                    <a:srgbClr val="C0C0C0"/>
                  </a:outerShdw>
                </a:effectLst>
                <a:latin typeface="+mj-lt"/>
                <a:ea typeface="+mn-ea"/>
              </a:rPr>
              <a:t>-ULNARE </a:t>
            </a:r>
          </a:p>
          <a:p>
            <a:pPr algn="ctr" eaLnBrk="0" hangingPunct="0">
              <a:defRPr/>
            </a:pPr>
            <a:endParaRPr lang="it-IT" sz="3000" b="1" dirty="0">
              <a:solidFill>
                <a:srgbClr val="FF3300"/>
              </a:solidFill>
              <a:effectLst>
                <a:outerShdw blurRad="38100" dist="38100" dir="2700000" algn="tl">
                  <a:srgbClr val="C0C0C0"/>
                </a:outerShdw>
              </a:effectLst>
              <a:latin typeface="Comic Sans MS" pitchFamily="66" charset="0"/>
              <a:ea typeface="+mn-ea"/>
            </a:endParaRPr>
          </a:p>
        </p:txBody>
      </p:sp>
      <p:sp>
        <p:nvSpPr>
          <p:cNvPr id="16387" name="Text Box 3"/>
          <p:cNvSpPr txBox="1">
            <a:spLocks noChangeArrowheads="1"/>
          </p:cNvSpPr>
          <p:nvPr/>
        </p:nvSpPr>
        <p:spPr bwMode="auto">
          <a:xfrm>
            <a:off x="609599" y="1447800"/>
            <a:ext cx="3962401" cy="1741311"/>
          </a:xfrm>
          <a:prstGeom prst="rect">
            <a:avLst/>
          </a:prstGeom>
          <a:noFill/>
          <a:ln w="9525">
            <a:noFill/>
            <a:miter lim="800000"/>
            <a:headEnd/>
            <a:tailEnd/>
          </a:ln>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dirty="0">
                <a:solidFill>
                  <a:srgbClr val="000000"/>
                </a:solidFill>
                <a:effectLst>
                  <a:outerShdw blurRad="38100" dist="38100" dir="2700000" algn="tl">
                    <a:srgbClr val="DDDDDD"/>
                  </a:outerShdw>
                </a:effectLst>
                <a:latin typeface="+mn-lt"/>
              </a:rPr>
              <a:t>E’ un’articolazione </a:t>
            </a:r>
            <a:r>
              <a:rPr lang="it-IT" u="sng" dirty="0">
                <a:solidFill>
                  <a:srgbClr val="000000"/>
                </a:solidFill>
                <a:effectLst>
                  <a:outerShdw blurRad="38100" dist="38100" dir="2700000" algn="tl">
                    <a:srgbClr val="DDDDDD"/>
                  </a:outerShdw>
                </a:effectLst>
                <a:latin typeface="+mn-lt"/>
              </a:rPr>
              <a:t>pivot</a:t>
            </a:r>
            <a:r>
              <a:rPr lang="it-IT" dirty="0">
                <a:solidFill>
                  <a:srgbClr val="000000"/>
                </a:solidFill>
                <a:effectLst>
                  <a:outerShdw blurRad="38100" dist="38100" dir="2700000" algn="tl">
                    <a:srgbClr val="DDDDDD"/>
                  </a:outerShdw>
                </a:effectLst>
                <a:latin typeface="+mn-lt"/>
              </a:rPr>
              <a:t>. La base del collo del radio </a:t>
            </a:r>
            <a:r>
              <a:rPr lang="it-IT" dirty="0" err="1">
                <a:solidFill>
                  <a:srgbClr val="000000"/>
                </a:solidFill>
                <a:effectLst>
                  <a:outerShdw blurRad="38100" dist="38100" dir="2700000" algn="tl">
                    <a:srgbClr val="DDDDDD"/>
                  </a:outerShdw>
                </a:effectLst>
                <a:latin typeface="+mn-lt"/>
              </a:rPr>
              <a:t>e’</a:t>
            </a:r>
            <a:r>
              <a:rPr lang="it-IT" dirty="0">
                <a:solidFill>
                  <a:srgbClr val="000000"/>
                </a:solidFill>
                <a:effectLst>
                  <a:outerShdw blurRad="38100" dist="38100" dir="2700000" algn="tl">
                    <a:srgbClr val="DDDDDD"/>
                  </a:outerShdw>
                </a:effectLst>
                <a:latin typeface="+mn-lt"/>
              </a:rPr>
              <a:t> tenuta unito all’ulna dal legamento anulare.</a:t>
            </a:r>
            <a:r>
              <a:rPr lang="it-IT" i="1" dirty="0">
                <a:solidFill>
                  <a:srgbClr val="000000"/>
                </a:solidFill>
                <a:latin typeface="+mn-lt"/>
              </a:rPr>
              <a:t> </a:t>
            </a:r>
          </a:p>
        </p:txBody>
      </p:sp>
      <p:sp>
        <p:nvSpPr>
          <p:cNvPr id="16388" name="Text Box 4"/>
          <p:cNvSpPr txBox="1">
            <a:spLocks noChangeArrowheads="1"/>
          </p:cNvSpPr>
          <p:nvPr/>
        </p:nvSpPr>
        <p:spPr bwMode="auto">
          <a:xfrm>
            <a:off x="464961" y="3429000"/>
            <a:ext cx="4462463" cy="3048000"/>
          </a:xfrm>
          <a:prstGeom prst="rect">
            <a:avLst/>
          </a:prstGeom>
          <a:noFill/>
          <a:ln w="9525">
            <a:noFill/>
            <a:miter lim="800000"/>
            <a:headEnd/>
            <a:tailEnd/>
          </a:ln>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dirty="0">
                <a:solidFill>
                  <a:srgbClr val="000000"/>
                </a:solidFill>
                <a:effectLst>
                  <a:outerShdw blurRad="38100" dist="38100" dir="2700000" algn="tl">
                    <a:srgbClr val="DDDDDD"/>
                  </a:outerShdw>
                </a:effectLst>
                <a:latin typeface="+mn-lt"/>
              </a:rPr>
              <a:t>E’ un ginglimo laterale o trocoide:  ha un solo grado di libertà permettendo solo la rotazione. Ambedue i capi articolari sono cilindrici, uno cavo ed uno pieno, con asse parallelo a quello longitudinale dell’osso</a:t>
            </a:r>
            <a:r>
              <a:rPr lang="it-IT" dirty="0">
                <a:solidFill>
                  <a:schemeClr val="accent2"/>
                </a:solidFill>
                <a:effectLst>
                  <a:outerShdw blurRad="38100" dist="38100" dir="2700000" algn="tl">
                    <a:srgbClr val="DDDDDD"/>
                  </a:outerShdw>
                </a:effectLst>
                <a:latin typeface="+mn-lt"/>
              </a:rPr>
              <a:t>.</a:t>
            </a:r>
          </a:p>
        </p:txBody>
      </p:sp>
      <p:pic>
        <p:nvPicPr>
          <p:cNvPr id="15365" name="Picture 5" descr="testa del radi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718" b="858"/>
          <a:stretch>
            <a:fillRect/>
          </a:stretch>
        </p:blipFill>
        <p:spPr bwMode="auto">
          <a:xfrm>
            <a:off x="4786313" y="1524000"/>
            <a:ext cx="4410075"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6"/>
          <p:cNvSpPr>
            <a:spLocks noChangeArrowheads="1"/>
          </p:cNvSpPr>
          <p:nvPr/>
        </p:nvSpPr>
        <p:spPr bwMode="auto">
          <a:xfrm>
            <a:off x="6827661" y="2766660"/>
            <a:ext cx="863600" cy="287337"/>
          </a:xfrm>
          <a:prstGeom prst="leftArrow">
            <a:avLst>
              <a:gd name="adj1" fmla="val 50000"/>
              <a:gd name="adj2" fmla="val 75138"/>
            </a:avLst>
          </a:prstGeom>
          <a:solidFill>
            <a:srgbClr val="FF3300"/>
          </a:solidFill>
          <a:ln>
            <a:noFill/>
          </a:ln>
          <a:extLst>
            <a:ext uri="{91240B29-F687-4f45-9708-019B960494DF}">
              <a14:hiddenLine xmlns:a14="http://schemas.microsoft.com/office/drawing/2010/main" w="44450">
                <a:solidFill>
                  <a:srgbClr val="000000"/>
                </a:solidFill>
                <a:prstDash val="sysDot"/>
                <a:miter lim="800000"/>
                <a:headEnd/>
                <a:tailEnd/>
              </a14:hiddenLine>
            </a:ext>
          </a:extLst>
        </p:spPr>
        <p:txBody>
          <a:bodyPr wrap="none" anchor="ctr"/>
          <a:lstStyle/>
          <a:p>
            <a:endParaRPr lang="it-IT"/>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957043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0-#ppt_w/2"/>
                                          </p:val>
                                        </p:tav>
                                        <p:tav tm="100000">
                                          <p:val>
                                            <p:strVal val="#ppt_x"/>
                                          </p:val>
                                        </p:tav>
                                      </p:tavLst>
                                    </p:anim>
                                    <p:anim calcmode="lin" valueType="num">
                                      <p:cBhvr additive="base">
                                        <p:cTn id="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58800" y="1487062"/>
            <a:ext cx="5257800" cy="341632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it-IT" dirty="0" smtClean="0">
                <a:effectLst>
                  <a:outerShdw blurRad="38100" dist="38100" dir="2700000" algn="tl">
                    <a:srgbClr val="DDDDDD"/>
                  </a:outerShdw>
                </a:effectLst>
                <a:latin typeface="+mn-lt"/>
              </a:rPr>
              <a:t>E</a:t>
            </a:r>
            <a:r>
              <a:rPr lang="it-IT" dirty="0">
                <a:effectLst>
                  <a:outerShdw blurRad="38100" dist="38100" dir="2700000" algn="tl">
                    <a:srgbClr val="DDDDDD"/>
                  </a:outerShdw>
                </a:effectLst>
                <a:latin typeface="+mn-lt"/>
              </a:rPr>
              <a:t>’ un nastro robusto che circonda la testa del radio, tenendola a contatto con l’incisura radiale. Il margine superiore si fonde con la capsula fibrosa, tranne nella parte posteriore dove la capsula passa sotto il </a:t>
            </a:r>
            <a:r>
              <a:rPr lang="it-IT" dirty="0" err="1">
                <a:effectLst>
                  <a:outerShdw blurRad="38100" dist="38100" dir="2700000" algn="tl">
                    <a:srgbClr val="DDDDDD"/>
                  </a:outerShdw>
                </a:effectLst>
                <a:latin typeface="+mn-lt"/>
              </a:rPr>
              <a:t>leg.to</a:t>
            </a:r>
            <a:r>
              <a:rPr lang="it-IT" dirty="0">
                <a:effectLst>
                  <a:outerShdw blurRad="38100" dist="38100" dir="2700000" algn="tl">
                    <a:srgbClr val="DDDDDD"/>
                  </a:outerShdw>
                </a:effectLst>
                <a:latin typeface="+mn-lt"/>
              </a:rPr>
              <a:t> per inserirsi al margine posteriore ed inferiore dell’incisura radiale. </a:t>
            </a:r>
          </a:p>
        </p:txBody>
      </p:sp>
      <p:pic>
        <p:nvPicPr>
          <p:cNvPr id="16387" name="Picture 3" descr="le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62600" y="780480"/>
            <a:ext cx="2886075" cy="290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le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01207" y="3687233"/>
            <a:ext cx="2847468" cy="285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482600" y="4828318"/>
            <a:ext cx="533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La superficie esterna del </a:t>
            </a:r>
            <a:r>
              <a:rPr lang="it-IT" sz="2400" dirty="0" err="1"/>
              <a:t>leg.to</a:t>
            </a:r>
            <a:r>
              <a:rPr lang="it-IT" sz="2400" dirty="0"/>
              <a:t> anulare si fonde con il legamento</a:t>
            </a:r>
          </a:p>
          <a:p>
            <a:pPr algn="ctr"/>
            <a:r>
              <a:rPr lang="it-IT" sz="2400" dirty="0"/>
              <a:t> collaterale radiale e da attacco ad una parte del supinatore.</a:t>
            </a:r>
          </a:p>
        </p:txBody>
      </p:sp>
      <p:sp>
        <p:nvSpPr>
          <p:cNvPr id="2" name="CasellaDiTesto 1"/>
          <p:cNvSpPr txBox="1"/>
          <p:nvPr/>
        </p:nvSpPr>
        <p:spPr>
          <a:xfrm>
            <a:off x="1749778" y="780480"/>
            <a:ext cx="3012814" cy="646331"/>
          </a:xfrm>
          <a:prstGeom prst="rect">
            <a:avLst/>
          </a:prstGeom>
          <a:noFill/>
        </p:spPr>
        <p:txBody>
          <a:bodyPr wrap="none" rtlCol="0">
            <a:spAutoFit/>
          </a:bodyPr>
          <a:lstStyle/>
          <a:p>
            <a:r>
              <a:rPr lang="it-IT" sz="3600" b="1" dirty="0" err="1" smtClean="0">
                <a:solidFill>
                  <a:schemeClr val="accent6"/>
                </a:solidFill>
                <a:latin typeface="+mj-lt"/>
              </a:rPr>
              <a:t>Leg</a:t>
            </a:r>
            <a:r>
              <a:rPr lang="it-IT" sz="3600" b="1" dirty="0" smtClean="0">
                <a:solidFill>
                  <a:schemeClr val="accent6"/>
                </a:solidFill>
                <a:latin typeface="+mj-lt"/>
              </a:rPr>
              <a:t>. Anulare</a:t>
            </a:r>
            <a:endParaRPr lang="it-IT" sz="3600" b="1" dirty="0">
              <a:solidFill>
                <a:schemeClr val="accent6"/>
              </a:solidFill>
              <a:latin typeface="+mj-lt"/>
            </a:endParaRPr>
          </a:p>
        </p:txBody>
      </p:sp>
      <p:sp>
        <p:nvSpPr>
          <p:cNvPr id="10" name="CasellaDiTesto 9"/>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029625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anim to="" calcmode="lin" valueType="num">
                                      <p:cBhvr>
                                        <p:cTn id="7" dur="1" fill="hold"/>
                                        <p:tgtEl>
                                          <p:spTgt spid="1741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additive="base">
                                        <p:cTn id="12" dur="500" fill="hold"/>
                                        <p:tgtEl>
                                          <p:spTgt spid="17414"/>
                                        </p:tgtEl>
                                        <p:attrNameLst>
                                          <p:attrName>ppt_x</p:attrName>
                                        </p:attrNameLst>
                                      </p:cBhvr>
                                      <p:tavLst>
                                        <p:tav tm="0">
                                          <p:val>
                                            <p:strVal val="0-#ppt_w/2"/>
                                          </p:val>
                                        </p:tav>
                                        <p:tav tm="100000">
                                          <p:val>
                                            <p:strVal val="#ppt_x"/>
                                          </p:val>
                                        </p:tav>
                                      </p:tavLst>
                                    </p:anim>
                                    <p:anim calcmode="lin" valueType="num">
                                      <p:cBhvr additive="base">
                                        <p:cTn id="13"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membrin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26689" r="26689"/>
          <a:stretch>
            <a:fillRect/>
          </a:stretch>
        </p:blipFill>
        <p:spPr bwMode="auto">
          <a:xfrm>
            <a:off x="5795963" y="883567"/>
            <a:ext cx="2852737" cy="55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4"/>
          <p:cNvSpPr>
            <a:spLocks noChangeArrowheads="1"/>
          </p:cNvSpPr>
          <p:nvPr/>
        </p:nvSpPr>
        <p:spPr bwMode="auto">
          <a:xfrm>
            <a:off x="7380288" y="3141663"/>
            <a:ext cx="792162" cy="215900"/>
          </a:xfrm>
          <a:prstGeom prst="leftArrow">
            <a:avLst>
              <a:gd name="adj1" fmla="val 50000"/>
              <a:gd name="adj2" fmla="val 91728"/>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 name="Rettangolo 1"/>
          <p:cNvSpPr/>
          <p:nvPr/>
        </p:nvSpPr>
        <p:spPr>
          <a:xfrm>
            <a:off x="946927" y="1157272"/>
            <a:ext cx="4572000" cy="4893647"/>
          </a:xfrm>
          <a:prstGeom prst="rect">
            <a:avLst/>
          </a:prstGeom>
        </p:spPr>
        <p:txBody>
          <a:bodyPr>
            <a:spAutoFit/>
          </a:bodyPr>
          <a:lstStyle/>
          <a:p>
            <a:pPr algn="ctr"/>
            <a:r>
              <a:rPr lang="it-IT" sz="2400" u="sng" dirty="0">
                <a:solidFill>
                  <a:schemeClr val="accent6"/>
                </a:solidFill>
              </a:rPr>
              <a:t>La Membrana </a:t>
            </a:r>
            <a:r>
              <a:rPr lang="it-IT" sz="2400" u="sng" dirty="0" smtClean="0">
                <a:solidFill>
                  <a:schemeClr val="accent6"/>
                </a:solidFill>
              </a:rPr>
              <a:t>Interossea</a:t>
            </a:r>
          </a:p>
          <a:p>
            <a:pPr algn="ctr"/>
            <a:r>
              <a:rPr lang="it-IT" sz="2400" u="sng" dirty="0" smtClean="0">
                <a:solidFill>
                  <a:schemeClr val="accent6"/>
                </a:solidFill>
              </a:rPr>
              <a:t> </a:t>
            </a:r>
          </a:p>
          <a:p>
            <a:pPr algn="ctr"/>
            <a:r>
              <a:rPr lang="it-IT" sz="2400" dirty="0" err="1" smtClean="0"/>
              <a:t>e</a:t>
            </a:r>
            <a:r>
              <a:rPr lang="it-IT" sz="2400" dirty="0" err="1"/>
              <a:t>’</a:t>
            </a:r>
            <a:r>
              <a:rPr lang="it-IT" sz="2400" dirty="0"/>
              <a:t> una lamina larga e sottile cui fasci scendono obliquamente  e medialmente dal margine interosseo del radio a quello dell’ulna. In alto la membrana manca, cominciando a circa 2-3 cm al di sotto </a:t>
            </a:r>
            <a:r>
              <a:rPr lang="it-IT" sz="2400" dirty="0" err="1"/>
              <a:t>tuberosita’</a:t>
            </a:r>
            <a:r>
              <a:rPr lang="it-IT" sz="2400" dirty="0"/>
              <a:t> radiale. E’ </a:t>
            </a:r>
            <a:r>
              <a:rPr lang="it-IT" sz="2400" dirty="0" err="1"/>
              <a:t>piu’</a:t>
            </a:r>
            <a:r>
              <a:rPr lang="it-IT" sz="2400" dirty="0"/>
              <a:t> larga nella parte di mezzo</a:t>
            </a:r>
          </a:p>
        </p:txBody>
      </p:sp>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6004849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54778" y="691444"/>
            <a:ext cx="1938702" cy="707886"/>
          </a:xfrm>
          <a:prstGeom prst="rect">
            <a:avLst/>
          </a:prstGeom>
          <a:noFill/>
        </p:spPr>
        <p:txBody>
          <a:bodyPr wrap="none" rtlCol="0">
            <a:spAutoFit/>
          </a:bodyPr>
          <a:lstStyle/>
          <a:p>
            <a:pPr algn="ctr"/>
            <a:r>
              <a:rPr lang="it-IT" sz="4000" b="1" dirty="0" smtClean="0">
                <a:solidFill>
                  <a:srgbClr val="FEA022"/>
                </a:solidFill>
                <a:latin typeface="+mj-lt"/>
              </a:rPr>
              <a:t>Il polso</a:t>
            </a:r>
            <a:endParaRPr lang="it-IT" sz="4000" b="1" dirty="0">
              <a:solidFill>
                <a:srgbClr val="FEA022"/>
              </a:solidFill>
              <a:latin typeface="+mj-lt"/>
            </a:endParaRPr>
          </a:p>
        </p:txBody>
      </p:sp>
      <p:pic>
        <p:nvPicPr>
          <p:cNvPr id="3" name="Immagine 2" descr="polso-ossa-ma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979082"/>
            <a:ext cx="8001000" cy="3792361"/>
          </a:xfrm>
          <a:prstGeom prst="rect">
            <a:avLst/>
          </a:prstGeom>
        </p:spPr>
      </p:pic>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32896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l oss"/>
          <p:cNvPicPr>
            <a:picLocks noChangeAspect="1" noChangeArrowheads="1"/>
          </p:cNvPicPr>
          <p:nvPr/>
        </p:nvPicPr>
        <p:blipFill>
          <a:blip r:embed="rId2">
            <a:extLst>
              <a:ext uri="{28A0092B-C50C-407E-A947-70E740481C1C}">
                <a14:useLocalDpi xmlns:a14="http://schemas.microsoft.com/office/drawing/2010/main" val="0"/>
              </a:ext>
            </a:extLst>
          </a:blip>
          <a:srcRect r="20596"/>
          <a:stretch>
            <a:fillRect/>
          </a:stretch>
        </p:blipFill>
        <p:spPr>
          <a:xfrm>
            <a:off x="1032274" y="1558472"/>
            <a:ext cx="7179107" cy="4866619"/>
          </a:xfrm>
          <a:prstGeom prst="rect">
            <a:avLst/>
          </a:prstGeom>
          <a:noFill/>
        </p:spPr>
      </p:pic>
      <p:sp>
        <p:nvSpPr>
          <p:cNvPr id="2" name="CasellaDiTesto 1"/>
          <p:cNvSpPr txBox="1"/>
          <p:nvPr/>
        </p:nvSpPr>
        <p:spPr>
          <a:xfrm>
            <a:off x="1032274" y="868560"/>
            <a:ext cx="7179107" cy="830997"/>
          </a:xfrm>
          <a:prstGeom prst="rect">
            <a:avLst/>
          </a:prstGeom>
          <a:noFill/>
        </p:spPr>
        <p:txBody>
          <a:bodyPr wrap="square" rtlCol="0">
            <a:spAutoFit/>
          </a:bodyPr>
          <a:lstStyle/>
          <a:p>
            <a:pPr algn="ctr"/>
            <a:r>
              <a:rPr lang="it-IT" sz="2400" dirty="0" smtClean="0"/>
              <a:t>Il polso è costituito da 8 ossa, disposte su due filiere (una prossimale e una distale)</a:t>
            </a:r>
            <a:endParaRPr lang="it-IT" sz="2400" dirty="0"/>
          </a:p>
        </p:txBody>
      </p:sp>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51848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18338" y="677423"/>
            <a:ext cx="5611081" cy="707886"/>
          </a:xfrm>
          <a:prstGeom prst="rect">
            <a:avLst/>
          </a:prstGeom>
          <a:noFill/>
        </p:spPr>
        <p:txBody>
          <a:bodyPr wrap="none" rtlCol="0">
            <a:spAutoFit/>
          </a:bodyPr>
          <a:lstStyle/>
          <a:p>
            <a:r>
              <a:rPr lang="it-IT" sz="4000" b="1" dirty="0">
                <a:solidFill>
                  <a:srgbClr val="FEA022"/>
                </a:solidFill>
                <a:latin typeface="+mj-lt"/>
              </a:rPr>
              <a:t>Articolazioni del Polso</a:t>
            </a:r>
          </a:p>
        </p:txBody>
      </p:sp>
      <p:sp>
        <p:nvSpPr>
          <p:cNvPr id="4" name="Rettangolo 3"/>
          <p:cNvSpPr/>
          <p:nvPr/>
        </p:nvSpPr>
        <p:spPr>
          <a:xfrm>
            <a:off x="814011" y="1673915"/>
            <a:ext cx="7498387" cy="4401205"/>
          </a:xfrm>
          <a:prstGeom prst="rect">
            <a:avLst/>
          </a:prstGeom>
        </p:spPr>
        <p:txBody>
          <a:bodyPr wrap="square">
            <a:spAutoFit/>
          </a:bodyPr>
          <a:lstStyle/>
          <a:p>
            <a:pPr algn="ctr"/>
            <a:r>
              <a:rPr lang="it-IT" sz="2000" u="sng" dirty="0">
                <a:solidFill>
                  <a:schemeClr val="accent6"/>
                </a:solidFill>
              </a:rPr>
              <a:t>Radio-Carpica    </a:t>
            </a:r>
          </a:p>
          <a:p>
            <a:pPr algn="ctr"/>
            <a:r>
              <a:rPr lang="it-IT" sz="2000" dirty="0"/>
              <a:t>(Radio-Scafoide-Semilunare)</a:t>
            </a:r>
          </a:p>
          <a:p>
            <a:pPr algn="ctr"/>
            <a:r>
              <a:rPr lang="it-IT" sz="2000" dirty="0"/>
              <a:t>Diartrosi  </a:t>
            </a:r>
            <a:r>
              <a:rPr lang="it-IT" sz="2000" dirty="0" smtClean="0"/>
              <a:t>Condiloidea</a:t>
            </a:r>
          </a:p>
          <a:p>
            <a:pPr algn="ctr"/>
            <a:endParaRPr lang="it-IT" sz="2000" dirty="0"/>
          </a:p>
          <a:p>
            <a:pPr algn="ctr"/>
            <a:r>
              <a:rPr lang="it-IT" sz="2000" u="sng" dirty="0" err="1">
                <a:solidFill>
                  <a:srgbClr val="FEA022"/>
                </a:solidFill>
              </a:rPr>
              <a:t>Ulno</a:t>
            </a:r>
            <a:r>
              <a:rPr lang="it-IT" sz="2000" u="sng" dirty="0">
                <a:solidFill>
                  <a:srgbClr val="FEA022"/>
                </a:solidFill>
              </a:rPr>
              <a:t>-Menisco-Carpale   </a:t>
            </a:r>
          </a:p>
          <a:p>
            <a:pPr algn="ctr"/>
            <a:r>
              <a:rPr lang="it-IT" sz="2000" dirty="0"/>
              <a:t>(Ulna-Piramidale-Menisco) </a:t>
            </a:r>
          </a:p>
          <a:p>
            <a:pPr algn="ctr"/>
            <a:r>
              <a:rPr lang="it-IT" sz="2000" dirty="0"/>
              <a:t>Sinoviale Comune con l’</a:t>
            </a:r>
            <a:r>
              <a:rPr lang="it-IT" sz="2000" dirty="0" err="1"/>
              <a:t>art.Radio-Carpica</a:t>
            </a:r>
            <a:endParaRPr lang="it-IT" sz="2000" dirty="0"/>
          </a:p>
          <a:p>
            <a:pPr algn="ctr"/>
            <a:endParaRPr lang="it-IT" sz="2000" u="sng" dirty="0">
              <a:solidFill>
                <a:srgbClr val="FEA022"/>
              </a:solidFill>
            </a:endParaRPr>
          </a:p>
          <a:p>
            <a:pPr algn="ctr"/>
            <a:r>
              <a:rPr lang="it-IT" sz="2000" u="sng" dirty="0" err="1">
                <a:solidFill>
                  <a:srgbClr val="FEA022"/>
                </a:solidFill>
              </a:rPr>
              <a:t>MedioCarpica</a:t>
            </a:r>
            <a:r>
              <a:rPr lang="it-IT" sz="2000" u="sng" dirty="0">
                <a:solidFill>
                  <a:srgbClr val="FEA022"/>
                </a:solidFill>
              </a:rPr>
              <a:t>  </a:t>
            </a:r>
          </a:p>
          <a:p>
            <a:pPr algn="ctr"/>
            <a:r>
              <a:rPr lang="it-IT" sz="2000" dirty="0"/>
              <a:t>(Tra le Filiere Prossimale e Distale) </a:t>
            </a:r>
          </a:p>
          <a:p>
            <a:pPr algn="ctr"/>
            <a:r>
              <a:rPr lang="it-IT" sz="2000" dirty="0"/>
              <a:t>Diartrosi </a:t>
            </a:r>
            <a:r>
              <a:rPr lang="it-IT" sz="2000" dirty="0" err="1"/>
              <a:t>Artrodie</a:t>
            </a:r>
            <a:r>
              <a:rPr lang="it-IT" sz="2000" dirty="0"/>
              <a:t>, 1 sola sinoviale</a:t>
            </a:r>
          </a:p>
          <a:p>
            <a:pPr algn="ctr"/>
            <a:endParaRPr lang="it-IT" sz="2000" u="sng" dirty="0">
              <a:solidFill>
                <a:srgbClr val="FEA022"/>
              </a:solidFill>
            </a:endParaRPr>
          </a:p>
          <a:p>
            <a:pPr algn="ctr"/>
            <a:r>
              <a:rPr lang="it-IT" sz="2000" u="sng" dirty="0">
                <a:solidFill>
                  <a:srgbClr val="FEA022"/>
                </a:solidFill>
              </a:rPr>
              <a:t>Carpo-Metacarpica</a:t>
            </a:r>
          </a:p>
          <a:p>
            <a:pPr algn="ctr"/>
            <a:r>
              <a:rPr lang="it-IT" sz="2000" dirty="0"/>
              <a:t>Diartrosi  Condiloidee </a:t>
            </a:r>
          </a:p>
        </p:txBody>
      </p:sp>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82234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l o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8313" y="836613"/>
            <a:ext cx="8207375" cy="5718175"/>
          </a:xfrm>
          <a:prstGeom prst="rect">
            <a:avLst/>
          </a:prstGeom>
          <a:noFill/>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53134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ossa-della-ma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668" y="750377"/>
            <a:ext cx="6024893" cy="5716686"/>
          </a:xfrm>
          <a:prstGeom prst="rect">
            <a:avLst/>
          </a:prstGeom>
        </p:spPr>
      </p:pic>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142572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03737" y="836958"/>
            <a:ext cx="2830873" cy="707886"/>
          </a:xfrm>
          <a:prstGeom prst="rect">
            <a:avLst/>
          </a:prstGeom>
          <a:noFill/>
        </p:spPr>
        <p:txBody>
          <a:bodyPr wrap="none" rtlCol="0">
            <a:spAutoFit/>
          </a:bodyPr>
          <a:lstStyle/>
          <a:p>
            <a:r>
              <a:rPr lang="it-IT" sz="4000" b="1" dirty="0" smtClean="0">
                <a:solidFill>
                  <a:srgbClr val="FEA022"/>
                </a:solidFill>
              </a:rPr>
              <a:t>MIOLOGIA</a:t>
            </a:r>
            <a:r>
              <a:rPr lang="it-IT" b="1" dirty="0" smtClean="0">
                <a:solidFill>
                  <a:srgbClr val="FEA022"/>
                </a:solidFill>
              </a:rPr>
              <a:t> </a:t>
            </a:r>
            <a:endParaRPr lang="it-IT" b="1" dirty="0">
              <a:solidFill>
                <a:srgbClr val="FEA022"/>
              </a:solidFill>
            </a:endParaRPr>
          </a:p>
        </p:txBody>
      </p:sp>
      <p:pic>
        <p:nvPicPr>
          <p:cNvPr id="3" name="Immagine 2" descr="arm_model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8" y="2089373"/>
            <a:ext cx="7951619" cy="3544149"/>
          </a:xfrm>
          <a:prstGeom prst="rect">
            <a:avLst/>
          </a:prstGeom>
        </p:spPr>
      </p:pic>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45501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606778"/>
            <a:ext cx="7024744" cy="745442"/>
          </a:xfrm>
        </p:spPr>
        <p:txBody>
          <a:bodyPr/>
          <a:lstStyle/>
          <a:p>
            <a:pPr algn="ctr"/>
            <a:r>
              <a:rPr lang="it-IT" b="1" dirty="0" smtClean="0">
                <a:solidFill>
                  <a:schemeClr val="accent6"/>
                </a:solidFill>
              </a:rPr>
              <a:t>Arti Superiori</a:t>
            </a:r>
            <a:endParaRPr lang="it-IT" b="1" dirty="0">
              <a:solidFill>
                <a:schemeClr val="accent6"/>
              </a:solidFill>
            </a:endParaRPr>
          </a:p>
        </p:txBody>
      </p:sp>
      <p:pic>
        <p:nvPicPr>
          <p:cNvPr id="4" name="Immagine 3" descr="arti s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88" y="1363884"/>
            <a:ext cx="6779858" cy="5084894"/>
          </a:xfrm>
          <a:prstGeom prst="rect">
            <a:avLst/>
          </a:prstGeom>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565666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0819" y="699469"/>
            <a:ext cx="7775486" cy="584776"/>
          </a:xfrm>
          <a:prstGeom prst="rect">
            <a:avLst/>
          </a:prstGeom>
          <a:noFill/>
        </p:spPr>
        <p:txBody>
          <a:bodyPr wrap="none" rtlCol="0">
            <a:spAutoFit/>
          </a:bodyPr>
          <a:lstStyle/>
          <a:p>
            <a:r>
              <a:rPr lang="it-IT" sz="3200" b="1" dirty="0" smtClean="0">
                <a:solidFill>
                  <a:srgbClr val="FEA022"/>
                </a:solidFill>
                <a:latin typeface="+mj-lt"/>
              </a:rPr>
              <a:t>Cingolo scapolare e cuffia dei rotatori</a:t>
            </a:r>
            <a:endParaRPr lang="it-IT" sz="3200" b="1" dirty="0">
              <a:solidFill>
                <a:srgbClr val="FEA022"/>
              </a:solidFill>
              <a:latin typeface="+mj-lt"/>
            </a:endParaRPr>
          </a:p>
        </p:txBody>
      </p:sp>
      <p:sp>
        <p:nvSpPr>
          <p:cNvPr id="3" name="CasellaDiTesto 2"/>
          <p:cNvSpPr txBox="1"/>
          <p:nvPr/>
        </p:nvSpPr>
        <p:spPr>
          <a:xfrm>
            <a:off x="680819" y="1414171"/>
            <a:ext cx="4052288" cy="5262979"/>
          </a:xfrm>
          <a:prstGeom prst="rect">
            <a:avLst/>
          </a:prstGeom>
          <a:noFill/>
        </p:spPr>
        <p:txBody>
          <a:bodyPr wrap="square" rtlCol="0">
            <a:spAutoFit/>
          </a:bodyPr>
          <a:lstStyle/>
          <a:p>
            <a:pPr algn="ctr"/>
            <a:r>
              <a:rPr lang="es-ES_tradnl" sz="2400" dirty="0"/>
              <a:t>LA CAPSULA FIBROSA E’ RINFORZATA DAI TENDINI </a:t>
            </a:r>
            <a:r>
              <a:rPr lang="es-ES_tradnl" sz="2400" dirty="0" smtClean="0"/>
              <a:t>:</a:t>
            </a:r>
          </a:p>
          <a:p>
            <a:pPr algn="ctr"/>
            <a:endParaRPr lang="es-ES_tradnl" sz="2400" dirty="0"/>
          </a:p>
          <a:p>
            <a:pPr algn="ctr"/>
            <a:r>
              <a:rPr lang="es-ES_tradnl" sz="2400" dirty="0"/>
              <a:t>SOVRASPINOSO </a:t>
            </a:r>
            <a:r>
              <a:rPr lang="es-ES_tradnl" sz="2400" dirty="0" smtClean="0"/>
              <a:t>( </a:t>
            </a:r>
            <a:r>
              <a:rPr lang="es-ES_tradnl" sz="2400" dirty="0"/>
              <a:t>IN ALTO) </a:t>
            </a:r>
          </a:p>
          <a:p>
            <a:pPr algn="ctr"/>
            <a:r>
              <a:rPr lang="es-ES_tradnl" sz="2400" dirty="0"/>
              <a:t>INFRASPINATO E </a:t>
            </a:r>
          </a:p>
          <a:p>
            <a:pPr algn="ctr"/>
            <a:r>
              <a:rPr lang="es-ES_tradnl" sz="2400" dirty="0" smtClean="0"/>
              <a:t>PICCOLO </a:t>
            </a:r>
            <a:r>
              <a:rPr lang="es-ES_tradnl" sz="2400" dirty="0"/>
              <a:t>ROTONDO </a:t>
            </a:r>
          </a:p>
          <a:p>
            <a:pPr algn="ctr"/>
            <a:r>
              <a:rPr lang="es-ES_tradnl" sz="2400" dirty="0"/>
              <a:t>( INDIETRO</a:t>
            </a:r>
            <a:r>
              <a:rPr lang="es-ES_tradnl" sz="2400" dirty="0" smtClean="0"/>
              <a:t>)</a:t>
            </a:r>
          </a:p>
          <a:p>
            <a:pPr algn="ctr"/>
            <a:endParaRPr lang="es-ES_tradnl" sz="2400" dirty="0"/>
          </a:p>
          <a:p>
            <a:pPr algn="ctr"/>
            <a:r>
              <a:rPr lang="es-ES_tradnl" sz="2400" dirty="0"/>
              <a:t>  SOTTOSCAPOLARE </a:t>
            </a:r>
          </a:p>
          <a:p>
            <a:pPr algn="ctr"/>
            <a:r>
              <a:rPr lang="es-ES_tradnl" sz="2400" dirty="0"/>
              <a:t>( IN AVANTI) </a:t>
            </a:r>
            <a:endParaRPr lang="es-ES_tradnl" sz="2400" dirty="0" smtClean="0"/>
          </a:p>
          <a:p>
            <a:pPr algn="ctr"/>
            <a:endParaRPr lang="es-ES_tradnl" sz="2400" dirty="0"/>
          </a:p>
          <a:p>
            <a:pPr algn="ctr"/>
            <a:r>
              <a:rPr lang="es-ES_tradnl" sz="2400" dirty="0"/>
              <a:t>CAPO LUNGO DEL TRICIPITE ( IN BASSO)</a:t>
            </a:r>
          </a:p>
          <a:p>
            <a:pPr algn="ctr"/>
            <a:endParaRPr lang="it-IT" sz="2400" dirty="0"/>
          </a:p>
        </p:txBody>
      </p:sp>
      <p:pic>
        <p:nvPicPr>
          <p:cNvPr id="4" name="Picture 3" descr="SPAZIO QUAD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1583972"/>
            <a:ext cx="5029200" cy="427196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36951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stsca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8914" y="718889"/>
            <a:ext cx="7728935" cy="57848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 name="CasellaDiTesto 2"/>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238553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anterio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4600" y="867294"/>
            <a:ext cx="8046424" cy="5596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 name="CasellaDiTesto 2"/>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7997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ot es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8" t="861" r="858" b="861"/>
          <a:stretch>
            <a:fillRect/>
          </a:stretch>
        </p:blipFill>
        <p:spPr bwMode="auto">
          <a:xfrm>
            <a:off x="3746937" y="1255436"/>
            <a:ext cx="5108437" cy="5083073"/>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7561974" y="1904799"/>
            <a:ext cx="312593" cy="369332"/>
          </a:xfrm>
          <a:prstGeom prst="rect">
            <a:avLst/>
          </a:prstGeom>
          <a:noFill/>
        </p:spPr>
        <p:txBody>
          <a:bodyPr wrap="none" rtlCol="0">
            <a:spAutoFit/>
          </a:bodyPr>
          <a:lstStyle/>
          <a:p>
            <a:r>
              <a:rPr lang="it-IT" dirty="0" smtClean="0">
                <a:solidFill>
                  <a:schemeClr val="bg1"/>
                </a:solidFill>
              </a:rPr>
              <a:t>1</a:t>
            </a:r>
            <a:endParaRPr lang="it-IT" dirty="0">
              <a:solidFill>
                <a:schemeClr val="bg1"/>
              </a:solidFill>
            </a:endParaRPr>
          </a:p>
        </p:txBody>
      </p:sp>
      <p:sp>
        <p:nvSpPr>
          <p:cNvPr id="6" name="CasellaDiTesto 5"/>
          <p:cNvSpPr txBox="1"/>
          <p:nvPr/>
        </p:nvSpPr>
        <p:spPr>
          <a:xfrm>
            <a:off x="6883706" y="2929351"/>
            <a:ext cx="312593" cy="369332"/>
          </a:xfrm>
          <a:prstGeom prst="rect">
            <a:avLst/>
          </a:prstGeom>
          <a:noFill/>
        </p:spPr>
        <p:txBody>
          <a:bodyPr wrap="none" rtlCol="0">
            <a:spAutoFit/>
          </a:bodyPr>
          <a:lstStyle/>
          <a:p>
            <a:r>
              <a:rPr lang="it-IT" dirty="0" smtClean="0">
                <a:solidFill>
                  <a:srgbClr val="FFFFFF"/>
                </a:solidFill>
              </a:rPr>
              <a:t>2</a:t>
            </a:r>
            <a:endParaRPr lang="it-IT" dirty="0">
              <a:solidFill>
                <a:srgbClr val="FFFFFF"/>
              </a:solidFill>
            </a:endParaRPr>
          </a:p>
        </p:txBody>
      </p:sp>
      <p:sp>
        <p:nvSpPr>
          <p:cNvPr id="7" name="CasellaDiTesto 6"/>
          <p:cNvSpPr txBox="1"/>
          <p:nvPr/>
        </p:nvSpPr>
        <p:spPr>
          <a:xfrm>
            <a:off x="6176574" y="3581642"/>
            <a:ext cx="312593" cy="369332"/>
          </a:xfrm>
          <a:prstGeom prst="rect">
            <a:avLst/>
          </a:prstGeom>
          <a:noFill/>
        </p:spPr>
        <p:txBody>
          <a:bodyPr wrap="none" rtlCol="0">
            <a:spAutoFit/>
          </a:bodyPr>
          <a:lstStyle/>
          <a:p>
            <a:r>
              <a:rPr lang="it-IT" dirty="0" smtClean="0">
                <a:solidFill>
                  <a:srgbClr val="FFFFFF"/>
                </a:solidFill>
              </a:rPr>
              <a:t>3</a:t>
            </a:r>
            <a:endParaRPr lang="it-IT" dirty="0">
              <a:solidFill>
                <a:srgbClr val="FFFFFF"/>
              </a:solidFill>
            </a:endParaRPr>
          </a:p>
        </p:txBody>
      </p:sp>
      <p:sp>
        <p:nvSpPr>
          <p:cNvPr id="8" name="CasellaDiTesto 7"/>
          <p:cNvSpPr txBox="1"/>
          <p:nvPr/>
        </p:nvSpPr>
        <p:spPr>
          <a:xfrm>
            <a:off x="2291476" y="618898"/>
            <a:ext cx="3885098" cy="707886"/>
          </a:xfrm>
          <a:prstGeom prst="rect">
            <a:avLst/>
          </a:prstGeom>
          <a:noFill/>
        </p:spPr>
        <p:txBody>
          <a:bodyPr wrap="none" rtlCol="0">
            <a:spAutoFit/>
          </a:bodyPr>
          <a:lstStyle/>
          <a:p>
            <a:r>
              <a:rPr lang="it-IT" sz="4000" b="1" dirty="0" smtClean="0">
                <a:solidFill>
                  <a:schemeClr val="accent6"/>
                </a:solidFill>
                <a:latin typeface="+mj-lt"/>
              </a:rPr>
              <a:t>Rotatori esterni</a:t>
            </a:r>
            <a:endParaRPr lang="it-IT" sz="4000" b="1" dirty="0">
              <a:solidFill>
                <a:schemeClr val="accent6"/>
              </a:solidFill>
              <a:latin typeface="+mj-lt"/>
            </a:endParaRPr>
          </a:p>
        </p:txBody>
      </p:sp>
      <p:sp>
        <p:nvSpPr>
          <p:cNvPr id="9" name="CasellaDiTesto 8"/>
          <p:cNvSpPr txBox="1"/>
          <p:nvPr/>
        </p:nvSpPr>
        <p:spPr>
          <a:xfrm>
            <a:off x="822581" y="2360713"/>
            <a:ext cx="3506088" cy="2246769"/>
          </a:xfrm>
          <a:prstGeom prst="rect">
            <a:avLst/>
          </a:prstGeom>
          <a:noFill/>
        </p:spPr>
        <p:txBody>
          <a:bodyPr wrap="none" rtlCol="0">
            <a:spAutoFit/>
          </a:bodyPr>
          <a:lstStyle/>
          <a:p>
            <a:pPr marL="342900" indent="-342900">
              <a:buAutoNum type="arabicPeriod"/>
            </a:pPr>
            <a:r>
              <a:rPr lang="it-IT" sz="2800" dirty="0" smtClean="0"/>
              <a:t> Sovra-spinato</a:t>
            </a:r>
          </a:p>
          <a:p>
            <a:pPr marL="342900" indent="-342900">
              <a:buAutoNum type="arabicPeriod"/>
            </a:pPr>
            <a:endParaRPr lang="it-IT" sz="2800" dirty="0" smtClean="0"/>
          </a:p>
          <a:p>
            <a:pPr marL="342900" indent="-342900">
              <a:buAutoNum type="arabicPeriod"/>
            </a:pPr>
            <a:r>
              <a:rPr lang="it-IT" sz="2800" dirty="0" smtClean="0"/>
              <a:t> Sotto-spinato</a:t>
            </a:r>
          </a:p>
          <a:p>
            <a:pPr marL="342900" indent="-342900">
              <a:buAutoNum type="arabicPeriod"/>
            </a:pPr>
            <a:endParaRPr lang="it-IT" sz="2800" dirty="0" smtClean="0"/>
          </a:p>
          <a:p>
            <a:pPr marL="342900" indent="-342900">
              <a:buAutoNum type="arabicPeriod"/>
            </a:pPr>
            <a:r>
              <a:rPr lang="it-IT" sz="2800" dirty="0" smtClean="0"/>
              <a:t> Piccolo Rotondo</a:t>
            </a:r>
            <a:endParaRPr lang="it-IT" sz="2800" dirty="0"/>
          </a:p>
        </p:txBody>
      </p:sp>
      <p:sp>
        <p:nvSpPr>
          <p:cNvPr id="10" name="CasellaDiTesto 9"/>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793453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gandfh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028"/>
          <a:stretch>
            <a:fillRect/>
          </a:stretch>
        </p:blipFill>
        <p:spPr>
          <a:xfrm>
            <a:off x="3626331" y="1414169"/>
            <a:ext cx="5061281" cy="5069495"/>
          </a:xfrm>
          <a:solidFill>
            <a:schemeClr val="bg1"/>
          </a:solidFill>
          <a:ln/>
        </p:spPr>
      </p:pic>
      <p:sp>
        <p:nvSpPr>
          <p:cNvPr id="5" name="CasellaDiTesto 4"/>
          <p:cNvSpPr txBox="1"/>
          <p:nvPr/>
        </p:nvSpPr>
        <p:spPr>
          <a:xfrm>
            <a:off x="663837" y="2655175"/>
            <a:ext cx="2770800" cy="2246769"/>
          </a:xfrm>
          <a:prstGeom prst="rect">
            <a:avLst/>
          </a:prstGeom>
          <a:noFill/>
        </p:spPr>
        <p:txBody>
          <a:bodyPr wrap="square" rtlCol="0">
            <a:spAutoFit/>
          </a:bodyPr>
          <a:lstStyle/>
          <a:p>
            <a:pPr algn="ctr"/>
            <a:r>
              <a:rPr lang="it-IT" sz="2800" dirty="0" smtClean="0"/>
              <a:t>Punto di inserzione dei tre muscoli rotatori esterni della cuffia.</a:t>
            </a:r>
            <a:endParaRPr lang="it-IT" sz="2800" dirty="0"/>
          </a:p>
        </p:txBody>
      </p:sp>
      <p:sp>
        <p:nvSpPr>
          <p:cNvPr id="7" name="Anello 6"/>
          <p:cNvSpPr/>
          <p:nvPr/>
        </p:nvSpPr>
        <p:spPr>
          <a:xfrm>
            <a:off x="5916813" y="4415672"/>
            <a:ext cx="1053481" cy="822527"/>
          </a:xfrm>
          <a:prstGeom prst="donut">
            <a:avLst>
              <a:gd name="adj" fmla="val 10935"/>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EA022"/>
              </a:solidFill>
            </a:endParaRPr>
          </a:p>
        </p:txBody>
      </p:sp>
      <p:sp>
        <p:nvSpPr>
          <p:cNvPr id="8" name="CasellaDiTesto 7"/>
          <p:cNvSpPr txBox="1"/>
          <p:nvPr/>
        </p:nvSpPr>
        <p:spPr>
          <a:xfrm>
            <a:off x="3867574" y="4776534"/>
            <a:ext cx="1354157" cy="461665"/>
          </a:xfrm>
          <a:prstGeom prst="rect">
            <a:avLst/>
          </a:prstGeom>
          <a:noFill/>
        </p:spPr>
        <p:txBody>
          <a:bodyPr wrap="none" rtlCol="0">
            <a:spAutoFit/>
          </a:bodyPr>
          <a:lstStyle/>
          <a:p>
            <a:r>
              <a:rPr lang="it-IT" sz="2400" b="1" dirty="0" err="1" smtClean="0">
                <a:solidFill>
                  <a:srgbClr val="FEA022"/>
                </a:solidFill>
              </a:rPr>
              <a:t>Trochite</a:t>
            </a:r>
            <a:endParaRPr lang="it-IT" sz="2400" b="1" dirty="0">
              <a:solidFill>
                <a:srgbClr val="FEA022"/>
              </a:solidFill>
            </a:endParaRPr>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718208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245317"/>
            <a:ext cx="7024744" cy="1030669"/>
          </a:xfrm>
        </p:spPr>
        <p:txBody>
          <a:bodyPr>
            <a:normAutofit/>
          </a:bodyPr>
          <a:lstStyle/>
          <a:p>
            <a:pPr algn="ctr"/>
            <a:r>
              <a:rPr lang="it-IT" b="1" dirty="0" smtClean="0">
                <a:solidFill>
                  <a:srgbClr val="FEA022"/>
                </a:solidFill>
              </a:rPr>
              <a:t>Sovra-spinato</a:t>
            </a:r>
            <a:endParaRPr lang="it-IT" b="1" dirty="0">
              <a:solidFill>
                <a:srgbClr val="FEA022"/>
              </a:solidFill>
            </a:endParaRPr>
          </a:p>
        </p:txBody>
      </p:sp>
      <p:pic>
        <p:nvPicPr>
          <p:cNvPr id="4" name="Picture 4" descr="SOVRASPINAT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t="864"/>
          <a:stretch>
            <a:fillRect/>
          </a:stretch>
        </p:blipFill>
        <p:spPr bwMode="auto">
          <a:xfrm>
            <a:off x="3795825" y="1405858"/>
            <a:ext cx="4723177" cy="468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525388" y="1275986"/>
            <a:ext cx="4135905" cy="5262979"/>
          </a:xfrm>
          <a:prstGeom prst="rect">
            <a:avLst/>
          </a:prstGeom>
        </p:spPr>
        <p:txBody>
          <a:bodyPr wrap="square">
            <a:spAutoFit/>
          </a:bodyPr>
          <a:lstStyle/>
          <a:p>
            <a:pPr algn="ctr"/>
            <a:r>
              <a:rPr lang="en-US" sz="2400" dirty="0"/>
              <a:t>ORIGINA DAI DUE TERZI MEDIALI DELLA FOSSA SOPRASPINATA E DALLA FASCIA SOPRASPINATA, PASSA AL DI SOTTO DELL’ACRIMION E CONVERGE IN UN TENDINE CHE PASSA AL DI SOPRA DELL’ARTICOLAZIONE SCAPOLO-OMERALE PER INSERIRSI ALLA PIU’ ALTA DELLE FACCETTE DELLA GANDE TUBEROSITA’ DELL’OMERO. </a:t>
            </a:r>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634597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62858"/>
            <a:ext cx="7024744" cy="1143000"/>
          </a:xfrm>
        </p:spPr>
        <p:txBody>
          <a:bodyPr/>
          <a:lstStyle/>
          <a:p>
            <a:pPr algn="ctr"/>
            <a:r>
              <a:rPr lang="it-IT" b="1" dirty="0" smtClean="0">
                <a:solidFill>
                  <a:srgbClr val="FEA022"/>
                </a:solidFill>
              </a:rPr>
              <a:t>Sotto-spinato</a:t>
            </a:r>
            <a:endParaRPr lang="it-IT" b="1" dirty="0">
              <a:solidFill>
                <a:srgbClr val="FEA022"/>
              </a:solidFill>
            </a:endParaRPr>
          </a:p>
        </p:txBody>
      </p:sp>
      <p:pic>
        <p:nvPicPr>
          <p:cNvPr id="6" name="Picture 4" descr="SOVRASPINAT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t="864"/>
          <a:stretch>
            <a:fillRect/>
          </a:stretch>
        </p:blipFill>
        <p:spPr bwMode="auto">
          <a:xfrm>
            <a:off x="3795825" y="1521301"/>
            <a:ext cx="4723177" cy="468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nello 6"/>
          <p:cNvSpPr/>
          <p:nvPr/>
        </p:nvSpPr>
        <p:spPr>
          <a:xfrm rot="1272170">
            <a:off x="5527168" y="2510871"/>
            <a:ext cx="3016131" cy="1212145"/>
          </a:xfrm>
          <a:prstGeom prst="donut">
            <a:avLst>
              <a:gd name="adj" fmla="val 60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8" name="Rettangolo 7"/>
          <p:cNvSpPr/>
          <p:nvPr/>
        </p:nvSpPr>
        <p:spPr>
          <a:xfrm>
            <a:off x="614906" y="1885220"/>
            <a:ext cx="4176269" cy="3785652"/>
          </a:xfrm>
          <a:prstGeom prst="rect">
            <a:avLst/>
          </a:prstGeom>
        </p:spPr>
        <p:txBody>
          <a:bodyPr wrap="square">
            <a:spAutoFit/>
          </a:bodyPr>
          <a:lstStyle/>
          <a:p>
            <a:pPr algn="ctr"/>
            <a:r>
              <a:rPr lang="en-US" sz="2400" dirty="0"/>
              <a:t>E’ UNO SPESSO MUSCOLO TRIANGOLARE CHE OCCUPA LA MAGGIOR PARTE DELLA FOSSA SOTTOSPINATA CON FIBRE MUSCOLARI E TENDINEE, ORIGINA ANCHE DALLA FASCIA SOTTOSPINATA CHE LO SEPARA DAL GRANDE E PICCOLO ROTONDO.</a:t>
            </a:r>
          </a:p>
        </p:txBody>
      </p:sp>
      <p:sp>
        <p:nvSpPr>
          <p:cNvPr id="9" name="CasellaDiTesto 8"/>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12420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19567"/>
            <a:ext cx="7024744" cy="1143000"/>
          </a:xfrm>
        </p:spPr>
        <p:txBody>
          <a:bodyPr/>
          <a:lstStyle/>
          <a:p>
            <a:pPr algn="ctr"/>
            <a:r>
              <a:rPr lang="it-IT" b="1" dirty="0" smtClean="0">
                <a:solidFill>
                  <a:srgbClr val="FEA022"/>
                </a:solidFill>
              </a:rPr>
              <a:t>Piccolo rotondo</a:t>
            </a:r>
            <a:endParaRPr lang="it-IT" b="1" dirty="0">
              <a:solidFill>
                <a:srgbClr val="FEA022"/>
              </a:solidFill>
            </a:endParaRPr>
          </a:p>
        </p:txBody>
      </p:sp>
      <p:pic>
        <p:nvPicPr>
          <p:cNvPr id="4" name="Picture 4" descr="PICCOLO ROTOND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13700" y="1276639"/>
            <a:ext cx="5147236" cy="5159053"/>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68682" y="1403689"/>
            <a:ext cx="4323511" cy="4893647"/>
          </a:xfrm>
          <a:prstGeom prst="rect">
            <a:avLst/>
          </a:prstGeom>
        </p:spPr>
        <p:txBody>
          <a:bodyPr wrap="square">
            <a:spAutoFit/>
          </a:bodyPr>
          <a:lstStyle/>
          <a:p>
            <a:pPr algn="ctr"/>
            <a:r>
              <a:rPr lang="en-US" sz="2400" dirty="0" smtClean="0"/>
              <a:t>MUSCOLO </a:t>
            </a:r>
            <a:r>
              <a:rPr lang="en-US" sz="2400" dirty="0"/>
              <a:t>STRETTO E ALLUNGATO, CHE ORIGINA DAI DUE TERZI  </a:t>
            </a:r>
            <a:r>
              <a:rPr lang="en-US" sz="2400" dirty="0" smtClean="0"/>
              <a:t>SUPERIORI </a:t>
            </a:r>
            <a:r>
              <a:rPr lang="en-US" sz="2400" dirty="0"/>
              <a:t>DELLA SUPERFICIE POSTERIORE DELLA SCAPOLA, SUBITO VICINO AL MARGINE LATERALE, E DA DUE LAMINE APONEVROTICHE DELLE QUALI L’UNA LO SEPARA DAL SOTTOSPINATO E L’ALTRA DAL GRANDE ROTONDO</a:t>
            </a:r>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005261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OTTOSCAPOLARE"/>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4" t="858" r="854" b="858"/>
          <a:stretch>
            <a:fillRect/>
          </a:stretch>
        </p:blipFill>
        <p:spPr bwMode="auto">
          <a:xfrm>
            <a:off x="3823849" y="1041845"/>
            <a:ext cx="54356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525386" y="1571098"/>
            <a:ext cx="4352375" cy="4524315"/>
          </a:xfrm>
          <a:prstGeom prst="rect">
            <a:avLst/>
          </a:prstGeom>
        </p:spPr>
        <p:txBody>
          <a:bodyPr wrap="square">
            <a:spAutoFit/>
          </a:bodyPr>
          <a:lstStyle/>
          <a:p>
            <a:pPr algn="ctr"/>
            <a:r>
              <a:rPr lang="en-US" sz="2400" dirty="0"/>
              <a:t>E’ UN LARGO MUSCOLO TRIANGOLARE CHE RIEMPIE LA FOSSA SOTTOSCAPOLARE E ORIGINA DALLA STESSA  E SI PORTA LATERALMENTE , CONVERGENDO IN UN TENDINE </a:t>
            </a:r>
            <a:r>
              <a:rPr lang="en-US" sz="2400" dirty="0" smtClean="0"/>
              <a:t>CHE </a:t>
            </a:r>
            <a:r>
              <a:rPr lang="en-US" sz="2400" dirty="0"/>
              <a:t>S’INSERISCE </a:t>
            </a:r>
            <a:r>
              <a:rPr lang="en-US" sz="2400" dirty="0" smtClean="0"/>
              <a:t>SULLA </a:t>
            </a:r>
            <a:r>
              <a:rPr lang="en-US" sz="2400" dirty="0"/>
              <a:t>PICCOLA TUBEROSITA’ </a:t>
            </a:r>
            <a:r>
              <a:rPr lang="en-US" sz="2400" dirty="0" smtClean="0"/>
              <a:t>DELL’OMERO.</a:t>
            </a:r>
          </a:p>
          <a:p>
            <a:pPr algn="ctr"/>
            <a:r>
              <a:rPr lang="it-IT" sz="2400" dirty="0" smtClean="0"/>
              <a:t>E</a:t>
            </a:r>
            <a:r>
              <a:rPr lang="en-US" sz="2400" dirty="0" smtClean="0"/>
              <a:t>’ L’UNICO </a:t>
            </a:r>
            <a:r>
              <a:rPr lang="en-US" sz="2400" u="sng" dirty="0" smtClean="0">
                <a:solidFill>
                  <a:srgbClr val="FEA022"/>
                </a:solidFill>
              </a:rPr>
              <a:t>ROTATORE INTERNO </a:t>
            </a:r>
            <a:r>
              <a:rPr lang="en-US" sz="2400" dirty="0" smtClean="0"/>
              <a:t>DELLA CUFFIA.</a:t>
            </a:r>
            <a:endParaRPr lang="en-US" sz="2400" dirty="0"/>
          </a:p>
        </p:txBody>
      </p:sp>
      <p:sp>
        <p:nvSpPr>
          <p:cNvPr id="9" name="CasellaDiTesto 8"/>
          <p:cNvSpPr txBox="1"/>
          <p:nvPr/>
        </p:nvSpPr>
        <p:spPr>
          <a:xfrm>
            <a:off x="2511037" y="687902"/>
            <a:ext cx="3965499" cy="707886"/>
          </a:xfrm>
          <a:prstGeom prst="rect">
            <a:avLst/>
          </a:prstGeom>
          <a:noFill/>
        </p:spPr>
        <p:txBody>
          <a:bodyPr wrap="none" rtlCol="0">
            <a:spAutoFit/>
          </a:bodyPr>
          <a:lstStyle/>
          <a:p>
            <a:r>
              <a:rPr lang="it-IT" sz="4000" b="1" dirty="0" smtClean="0">
                <a:solidFill>
                  <a:srgbClr val="FEA022"/>
                </a:solidFill>
              </a:rPr>
              <a:t>Sottoscapolare</a:t>
            </a:r>
            <a:endParaRPr lang="it-IT" sz="4000" b="1" dirty="0">
              <a:solidFill>
                <a:srgbClr val="FEA022"/>
              </a:solidFill>
            </a:endParaRPr>
          </a:p>
        </p:txBody>
      </p:sp>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11924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96525" y="982306"/>
            <a:ext cx="8133362" cy="5262979"/>
          </a:xfrm>
          <a:prstGeom prst="rect">
            <a:avLst/>
          </a:prstGeom>
        </p:spPr>
        <p:txBody>
          <a:bodyPr wrap="square">
            <a:spAutoFit/>
          </a:bodyPr>
          <a:lstStyle/>
          <a:p>
            <a:pPr algn="ctr"/>
            <a:r>
              <a:rPr lang="es-ES_tradnl" sz="2400" dirty="0"/>
              <a:t>IL SOTTOSCAPOLARE, IL SOPRASPINATO, IL SOTTOSPINATO E IL PICCOLO ROTONDO NEL LORO INSIEME ESERCITANO UN RUOLO ESSENZIALE NEL FISSARE LA TESTA DELL’OMERO, MANTENENDOLA NEL DOVUTO CONTATTO CON LA CAVITA’ GLENOIDEA E OPPONENDOSI ALLA SUA TENDENZA AD UN TROPPO ESTESO SCIVOLAMENTO. </a:t>
            </a:r>
            <a:endParaRPr lang="es-ES_tradnl" sz="2400" dirty="0" smtClean="0"/>
          </a:p>
          <a:p>
            <a:pPr algn="ctr"/>
            <a:endParaRPr lang="es-ES_tradnl" sz="2400" dirty="0"/>
          </a:p>
          <a:p>
            <a:pPr algn="ctr"/>
            <a:r>
              <a:rPr lang="es-ES_tradnl" sz="2400" dirty="0"/>
              <a:t>IN QUESTA ARTICOLAZIONE COSI’ POCO INCAVATA POTREBBE DETERMINARSI UN ECCESSIVO SCIVOLAMENTO. NELLE FASI INIZIALI DELL’ABDUZIONE IL SOTTOSCAPOLARE, IL SOTTOSPINOSO E IL PICCOLO ROTONDO BILANCIANO LA COMPONENTE DI TRAZIONE DETERMINATA DAL DELTOIDE</a:t>
            </a:r>
          </a:p>
        </p:txBody>
      </p:sp>
      <p:sp>
        <p:nvSpPr>
          <p:cNvPr id="3" name="CasellaDiTesto 2"/>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13264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595116"/>
            <a:ext cx="7024744" cy="787774"/>
          </a:xfrm>
        </p:spPr>
        <p:txBody>
          <a:bodyPr>
            <a:normAutofit/>
          </a:bodyPr>
          <a:lstStyle/>
          <a:p>
            <a:pPr algn="ctr"/>
            <a:r>
              <a:rPr lang="it-IT" b="1" dirty="0" smtClean="0">
                <a:solidFill>
                  <a:srgbClr val="FEA022"/>
                </a:solidFill>
              </a:rPr>
              <a:t>La Spalla</a:t>
            </a:r>
            <a:endParaRPr lang="it-IT" b="1" dirty="0">
              <a:solidFill>
                <a:srgbClr val="FEA022"/>
              </a:solidFill>
            </a:endParaRPr>
          </a:p>
        </p:txBody>
      </p:sp>
      <p:sp>
        <p:nvSpPr>
          <p:cNvPr id="3" name="Segnaposto contenuto 2"/>
          <p:cNvSpPr>
            <a:spLocks noGrp="1"/>
          </p:cNvSpPr>
          <p:nvPr>
            <p:ph idx="1"/>
          </p:nvPr>
        </p:nvSpPr>
        <p:spPr>
          <a:xfrm>
            <a:off x="1043490" y="1763948"/>
            <a:ext cx="6777317" cy="3941680"/>
          </a:xfrm>
        </p:spPr>
        <p:txBody>
          <a:bodyPr>
            <a:normAutofit/>
          </a:bodyPr>
          <a:lstStyle/>
          <a:p>
            <a:pPr marL="68580" indent="0" algn="ctr">
              <a:buNone/>
            </a:pPr>
            <a:r>
              <a:rPr lang="it-IT" dirty="0" smtClean="0"/>
              <a:t>Il cingolo scapolare è composto da: </a:t>
            </a:r>
          </a:p>
          <a:p>
            <a:pPr marL="68580" indent="0" algn="ctr">
              <a:buNone/>
            </a:pPr>
            <a:endParaRPr lang="it-IT" dirty="0" smtClean="0"/>
          </a:p>
          <a:p>
            <a:pPr marL="68580" indent="0" algn="ctr">
              <a:buNone/>
            </a:pPr>
            <a:endParaRPr lang="it-IT" dirty="0" smtClean="0"/>
          </a:p>
          <a:p>
            <a:r>
              <a:rPr lang="it-IT" dirty="0" smtClean="0"/>
              <a:t>SCAPOLA</a:t>
            </a:r>
          </a:p>
          <a:p>
            <a:endParaRPr lang="it-IT" dirty="0" smtClean="0"/>
          </a:p>
          <a:p>
            <a:r>
              <a:rPr lang="it-IT" dirty="0" smtClean="0"/>
              <a:t>CLAVICOLA</a:t>
            </a:r>
          </a:p>
          <a:p>
            <a:endParaRPr lang="it-IT" dirty="0" smtClean="0"/>
          </a:p>
          <a:p>
            <a:r>
              <a:rPr lang="it-IT" dirty="0" smtClean="0"/>
              <a:t>OMERO</a:t>
            </a:r>
            <a:endParaRPr lang="it-IT" dirty="0"/>
          </a:p>
        </p:txBody>
      </p:sp>
      <p:pic>
        <p:nvPicPr>
          <p:cNvPr id="6" name="Immagine 5" descr="spalla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2370666"/>
            <a:ext cx="6350000" cy="3810000"/>
          </a:xfrm>
          <a:prstGeom prst="rect">
            <a:avLst/>
          </a:prstGeom>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349006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gasnddfh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028"/>
          <a:stretch>
            <a:fillRect/>
          </a:stretch>
        </p:blipFill>
        <p:spPr>
          <a:xfrm>
            <a:off x="1678833" y="707085"/>
            <a:ext cx="5738829" cy="57481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ext Box 9"/>
          <p:cNvSpPr txBox="1">
            <a:spLocks noChangeArrowheads="1"/>
          </p:cNvSpPr>
          <p:nvPr/>
        </p:nvSpPr>
        <p:spPr bwMode="auto">
          <a:xfrm rot="20314561">
            <a:off x="2716327" y="2060576"/>
            <a:ext cx="309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dirty="0">
                <a:solidFill>
                  <a:schemeClr val="bg1"/>
                </a:solidFill>
                <a:effectLst>
                  <a:outerShdw blurRad="38100" dist="38100" dir="2700000" algn="tl">
                    <a:srgbClr val="808080"/>
                  </a:outerShdw>
                </a:effectLst>
                <a:latin typeface="Comic Sans MS" charset="0"/>
              </a:rPr>
              <a:t>SOVRASPINOSO</a:t>
            </a:r>
          </a:p>
        </p:txBody>
      </p:sp>
      <p:sp>
        <p:nvSpPr>
          <p:cNvPr id="7" name="Text Box 8"/>
          <p:cNvSpPr txBox="1">
            <a:spLocks noChangeArrowheads="1"/>
          </p:cNvSpPr>
          <p:nvPr/>
        </p:nvSpPr>
        <p:spPr bwMode="auto">
          <a:xfrm rot="5101437">
            <a:off x="6197304" y="3755584"/>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dirty="0">
                <a:solidFill>
                  <a:schemeClr val="bg1"/>
                </a:solidFill>
                <a:latin typeface="Comic Sans MS" charset="0"/>
              </a:rPr>
              <a:t>DELTOIDE</a:t>
            </a:r>
          </a:p>
        </p:txBody>
      </p:sp>
      <p:sp>
        <p:nvSpPr>
          <p:cNvPr id="8" name="Text Box 10"/>
          <p:cNvSpPr txBox="1">
            <a:spLocks noChangeArrowheads="1"/>
          </p:cNvSpPr>
          <p:nvPr/>
        </p:nvSpPr>
        <p:spPr bwMode="auto">
          <a:xfrm>
            <a:off x="2080481" y="4703762"/>
            <a:ext cx="2232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it-IT" b="1" dirty="0">
                <a:solidFill>
                  <a:schemeClr val="bg1"/>
                </a:solidFill>
                <a:effectLst>
                  <a:outerShdw blurRad="38100" dist="38100" dir="2700000" algn="tl">
                    <a:srgbClr val="808080"/>
                  </a:outerShdw>
                </a:effectLst>
                <a:latin typeface="Comic Sans MS" charset="0"/>
              </a:rPr>
              <a:t>SOTTO-SCAPOLARE</a:t>
            </a:r>
          </a:p>
        </p:txBody>
      </p:sp>
      <p:sp>
        <p:nvSpPr>
          <p:cNvPr id="9" name="Text Box 7"/>
          <p:cNvSpPr txBox="1">
            <a:spLocks noChangeArrowheads="1"/>
          </p:cNvSpPr>
          <p:nvPr/>
        </p:nvSpPr>
        <p:spPr bwMode="auto">
          <a:xfrm>
            <a:off x="4643438" y="5268610"/>
            <a:ext cx="25923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dirty="0" smtClean="0">
                <a:solidFill>
                  <a:schemeClr val="bg1"/>
                </a:solidFill>
                <a:effectLst>
                  <a:outerShdw blurRad="38100" dist="38100" dir="2700000" algn="tl">
                    <a:srgbClr val="808080"/>
                  </a:outerShdw>
                </a:effectLst>
                <a:latin typeface="Comic Sans MS" charset="0"/>
              </a:rPr>
              <a:t>GRANDE</a:t>
            </a:r>
          </a:p>
          <a:p>
            <a:pPr>
              <a:spcBef>
                <a:spcPct val="50000"/>
              </a:spcBef>
            </a:pPr>
            <a:r>
              <a:rPr lang="it-IT" b="1" dirty="0" smtClean="0">
                <a:solidFill>
                  <a:schemeClr val="bg1"/>
                </a:solidFill>
                <a:effectLst>
                  <a:outerShdw blurRad="38100" dist="38100" dir="2700000" algn="tl">
                    <a:srgbClr val="808080"/>
                  </a:outerShdw>
                </a:effectLst>
                <a:latin typeface="Comic Sans MS" charset="0"/>
              </a:rPr>
              <a:t> </a:t>
            </a:r>
            <a:r>
              <a:rPr lang="it-IT" b="1" dirty="0">
                <a:solidFill>
                  <a:schemeClr val="bg1"/>
                </a:solidFill>
                <a:effectLst>
                  <a:outerShdw blurRad="38100" dist="38100" dir="2700000" algn="tl">
                    <a:srgbClr val="808080"/>
                  </a:outerShdw>
                </a:effectLst>
                <a:latin typeface="Comic Sans MS" charset="0"/>
              </a:rPr>
              <a:t>ROTONDO</a:t>
            </a:r>
          </a:p>
        </p:txBody>
      </p:sp>
      <p:sp>
        <p:nvSpPr>
          <p:cNvPr id="10" name="Text Box 12"/>
          <p:cNvSpPr txBox="1">
            <a:spLocks noChangeArrowheads="1"/>
          </p:cNvSpPr>
          <p:nvPr/>
        </p:nvSpPr>
        <p:spPr bwMode="auto">
          <a:xfrm>
            <a:off x="4540294" y="750822"/>
            <a:ext cx="3240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it-IT" b="1" dirty="0">
                <a:solidFill>
                  <a:srgbClr val="FF0000"/>
                </a:solidFill>
                <a:effectLst>
                  <a:outerShdw blurRad="38100" dist="38100" dir="2700000" algn="tl">
                    <a:srgbClr val="FFFFFF"/>
                  </a:outerShdw>
                </a:effectLst>
                <a:latin typeface="Comic Sans MS" charset="0"/>
              </a:rPr>
              <a:t>BORSA SOTTODELTOIDEA</a:t>
            </a:r>
          </a:p>
        </p:txBody>
      </p:sp>
      <p:sp>
        <p:nvSpPr>
          <p:cNvPr id="11" name="Line 11"/>
          <p:cNvSpPr>
            <a:spLocks noChangeShapeType="1"/>
          </p:cNvSpPr>
          <p:nvPr/>
        </p:nvSpPr>
        <p:spPr bwMode="auto">
          <a:xfrm>
            <a:off x="6486537" y="1340959"/>
            <a:ext cx="73025" cy="1081088"/>
          </a:xfrm>
          <a:prstGeom prst="line">
            <a:avLst/>
          </a:prstGeom>
          <a:noFill/>
          <a:ln w="412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2" name="CasellaDiTesto 11"/>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91790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uffia media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028"/>
          <a:stretch>
            <a:fillRect/>
          </a:stretch>
        </p:blipFill>
        <p:spPr>
          <a:xfrm>
            <a:off x="1619671" y="750371"/>
            <a:ext cx="5779676" cy="57890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7415" name="Text Box 7"/>
          <p:cNvSpPr txBox="1">
            <a:spLocks noChangeArrowheads="1"/>
          </p:cNvSpPr>
          <p:nvPr/>
        </p:nvSpPr>
        <p:spPr bwMode="auto">
          <a:xfrm rot="1223772">
            <a:off x="3663916" y="1582227"/>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1800" b="1" dirty="0">
                <a:solidFill>
                  <a:schemeClr val="bg1"/>
                </a:solidFill>
                <a:effectLst>
                  <a:outerShdw blurRad="38100" dist="38100" dir="2700000" algn="tl">
                    <a:srgbClr val="808080"/>
                  </a:outerShdw>
                </a:effectLst>
                <a:latin typeface="Comic Sans MS" charset="0"/>
              </a:rPr>
              <a:t>SOVRASPINOSO</a:t>
            </a:r>
          </a:p>
        </p:txBody>
      </p:sp>
      <p:sp>
        <p:nvSpPr>
          <p:cNvPr id="17416" name="Text Box 8"/>
          <p:cNvSpPr txBox="1">
            <a:spLocks noChangeArrowheads="1"/>
          </p:cNvSpPr>
          <p:nvPr/>
        </p:nvSpPr>
        <p:spPr bwMode="auto">
          <a:xfrm rot="4740666">
            <a:off x="4988532" y="3603114"/>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dirty="0">
                <a:solidFill>
                  <a:schemeClr val="bg1"/>
                </a:solidFill>
                <a:effectLst>
                  <a:outerShdw blurRad="38100" dist="38100" dir="2700000" algn="tl">
                    <a:srgbClr val="808080"/>
                  </a:outerShdw>
                </a:effectLst>
                <a:latin typeface="Comic Sans MS" charset="0"/>
              </a:rPr>
              <a:t>SOTTOSPINOSO</a:t>
            </a:r>
          </a:p>
        </p:txBody>
      </p:sp>
      <p:sp>
        <p:nvSpPr>
          <p:cNvPr id="17417" name="Text Box 9"/>
          <p:cNvSpPr txBox="1">
            <a:spLocks noChangeArrowheads="1"/>
          </p:cNvSpPr>
          <p:nvPr/>
        </p:nvSpPr>
        <p:spPr bwMode="auto">
          <a:xfrm>
            <a:off x="5148113" y="5403434"/>
            <a:ext cx="28082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b="1" dirty="0">
                <a:solidFill>
                  <a:schemeClr val="bg1"/>
                </a:solidFill>
                <a:effectLst>
                  <a:outerShdw blurRad="38100" dist="38100" dir="2700000" algn="tl">
                    <a:srgbClr val="808080"/>
                  </a:outerShdw>
                </a:effectLst>
                <a:latin typeface="Comic Sans MS" charset="0"/>
              </a:rPr>
              <a:t>PICCOLO </a:t>
            </a:r>
            <a:endParaRPr lang="it-IT" sz="2000" b="1" dirty="0" smtClean="0">
              <a:solidFill>
                <a:schemeClr val="bg1"/>
              </a:solidFill>
              <a:effectLst>
                <a:outerShdw blurRad="38100" dist="38100" dir="2700000" algn="tl">
                  <a:srgbClr val="808080"/>
                </a:outerShdw>
              </a:effectLst>
              <a:latin typeface="Comic Sans MS" charset="0"/>
            </a:endParaRPr>
          </a:p>
          <a:p>
            <a:pPr>
              <a:spcBef>
                <a:spcPct val="50000"/>
              </a:spcBef>
            </a:pPr>
            <a:r>
              <a:rPr lang="it-IT" sz="2000" b="1" dirty="0" smtClean="0">
                <a:solidFill>
                  <a:schemeClr val="bg1"/>
                </a:solidFill>
                <a:effectLst>
                  <a:outerShdw blurRad="38100" dist="38100" dir="2700000" algn="tl">
                    <a:srgbClr val="808080"/>
                  </a:outerShdw>
                </a:effectLst>
                <a:latin typeface="Comic Sans MS" charset="0"/>
              </a:rPr>
              <a:t>ROTONDO</a:t>
            </a:r>
            <a:endParaRPr lang="it-IT" sz="2000" b="1" dirty="0">
              <a:solidFill>
                <a:schemeClr val="bg1"/>
              </a:solidFill>
              <a:effectLst>
                <a:outerShdw blurRad="38100" dist="38100" dir="2700000" algn="tl">
                  <a:srgbClr val="808080"/>
                </a:outerShdw>
              </a:effectLst>
              <a:latin typeface="Comic Sans MS" charset="0"/>
            </a:endParaRPr>
          </a:p>
        </p:txBody>
      </p:sp>
      <p:sp>
        <p:nvSpPr>
          <p:cNvPr id="17418" name="Text Box 10"/>
          <p:cNvSpPr txBox="1">
            <a:spLocks noChangeArrowheads="1"/>
          </p:cNvSpPr>
          <p:nvPr/>
        </p:nvSpPr>
        <p:spPr bwMode="auto">
          <a:xfrm>
            <a:off x="971884" y="3599485"/>
            <a:ext cx="270033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b="1" dirty="0" smtClean="0">
                <a:solidFill>
                  <a:schemeClr val="bg1"/>
                </a:solidFill>
                <a:effectLst>
                  <a:outerShdw blurRad="38100" dist="38100" dir="2700000" algn="tl">
                    <a:srgbClr val="808080"/>
                  </a:outerShdw>
                </a:effectLst>
                <a:latin typeface="Comic Sans MS" charset="0"/>
              </a:rPr>
              <a:t>SOTTO</a:t>
            </a:r>
          </a:p>
          <a:p>
            <a:pPr>
              <a:spcBef>
                <a:spcPct val="50000"/>
              </a:spcBef>
            </a:pPr>
            <a:r>
              <a:rPr lang="it-IT" sz="2000" b="1" dirty="0" smtClean="0">
                <a:solidFill>
                  <a:schemeClr val="bg1"/>
                </a:solidFill>
                <a:effectLst>
                  <a:outerShdw blurRad="38100" dist="38100" dir="2700000" algn="tl">
                    <a:srgbClr val="808080"/>
                  </a:outerShdw>
                </a:effectLst>
                <a:latin typeface="Comic Sans MS" charset="0"/>
              </a:rPr>
              <a:t>SCAPOLARE</a:t>
            </a:r>
            <a:endParaRPr lang="it-IT" sz="2000" b="1" dirty="0">
              <a:solidFill>
                <a:schemeClr val="bg1"/>
              </a:solidFill>
              <a:effectLst>
                <a:outerShdw blurRad="38100" dist="38100" dir="2700000" algn="tl">
                  <a:srgbClr val="808080"/>
                </a:outerShdw>
              </a:effectLst>
              <a:latin typeface="Comic Sans MS" charset="0"/>
            </a:endParaRPr>
          </a:p>
        </p:txBody>
      </p:sp>
      <p:sp>
        <p:nvSpPr>
          <p:cNvPr id="17419" name="Text Box 11"/>
          <p:cNvSpPr txBox="1">
            <a:spLocks noChangeArrowheads="1"/>
          </p:cNvSpPr>
          <p:nvPr/>
        </p:nvSpPr>
        <p:spPr bwMode="auto">
          <a:xfrm>
            <a:off x="3419475" y="3644900"/>
            <a:ext cx="2089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it-IT" b="1">
                <a:effectLst>
                  <a:outerShdw blurRad="38100" dist="38100" dir="2700000" algn="tl">
                    <a:srgbClr val="FFFFFF"/>
                  </a:outerShdw>
                </a:effectLst>
                <a:latin typeface="Comic Sans MS" charset="0"/>
              </a:rPr>
              <a:t>CAVITA’ GLENOIDEA</a:t>
            </a:r>
          </a:p>
        </p:txBody>
      </p:sp>
      <p:sp>
        <p:nvSpPr>
          <p:cNvPr id="8" name="CasellaDiTesto 7"/>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151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23330"/>
            <a:ext cx="7024744" cy="1143000"/>
          </a:xfrm>
        </p:spPr>
        <p:txBody>
          <a:bodyPr/>
          <a:lstStyle/>
          <a:p>
            <a:pPr algn="ctr"/>
            <a:r>
              <a:rPr lang="it-IT" b="1" dirty="0" smtClean="0">
                <a:solidFill>
                  <a:srgbClr val="FEA022"/>
                </a:solidFill>
              </a:rPr>
              <a:t>Ruolo della cuffia</a:t>
            </a:r>
            <a:endParaRPr lang="it-IT" b="1" dirty="0">
              <a:solidFill>
                <a:srgbClr val="FEA022"/>
              </a:solidFill>
            </a:endParaRPr>
          </a:p>
        </p:txBody>
      </p:sp>
      <p:pic>
        <p:nvPicPr>
          <p:cNvPr id="4" name="Picture 6" descr="SWG008"/>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8350" y="2017888"/>
            <a:ext cx="412115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733778" y="2469444"/>
            <a:ext cx="3414889" cy="3046988"/>
          </a:xfrm>
          <a:prstGeom prst="rect">
            <a:avLst/>
          </a:prstGeom>
          <a:noFill/>
        </p:spPr>
        <p:txBody>
          <a:bodyPr wrap="square" rtlCol="0">
            <a:spAutoFit/>
          </a:bodyPr>
          <a:lstStyle/>
          <a:p>
            <a:pPr marL="342900" indent="-342900">
              <a:buAutoNum type="arabicPeriod"/>
            </a:pPr>
            <a:r>
              <a:rPr lang="it-IT" sz="2400" dirty="0" smtClean="0"/>
              <a:t>ROTATORI DELL’OMERO</a:t>
            </a:r>
          </a:p>
          <a:p>
            <a:pPr marL="342900" indent="-342900">
              <a:buAutoNum type="arabicPeriod"/>
            </a:pPr>
            <a:endParaRPr lang="it-IT" sz="2400" dirty="0"/>
          </a:p>
          <a:p>
            <a:pPr marL="342900" indent="-342900">
              <a:buAutoNum type="arabicPeriod"/>
            </a:pPr>
            <a:r>
              <a:rPr lang="it-IT" sz="2400" dirty="0" smtClean="0"/>
              <a:t>CENTRATORI DELLA TESTA OMERALE</a:t>
            </a:r>
          </a:p>
          <a:p>
            <a:pPr marL="342900" indent="-342900">
              <a:buAutoNum type="arabicPeriod"/>
            </a:pPr>
            <a:endParaRPr lang="it-IT" sz="2400" dirty="0"/>
          </a:p>
          <a:p>
            <a:pPr marL="342900" indent="-342900">
              <a:buAutoNum type="arabicPeriod"/>
            </a:pPr>
            <a:r>
              <a:rPr lang="it-IT" sz="2400" dirty="0" smtClean="0"/>
              <a:t>STABILIZZATORI ARTICOLARI</a:t>
            </a:r>
            <a:endParaRPr lang="it-IT" sz="2400" dirty="0"/>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29008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96331"/>
            <a:ext cx="7024744" cy="1143000"/>
          </a:xfrm>
        </p:spPr>
        <p:txBody>
          <a:bodyPr/>
          <a:lstStyle/>
          <a:p>
            <a:pPr algn="ctr"/>
            <a:r>
              <a:rPr lang="it-IT" b="1" dirty="0" smtClean="0">
                <a:solidFill>
                  <a:srgbClr val="FEA022"/>
                </a:solidFill>
              </a:rPr>
              <a:t>Grande rotondo</a:t>
            </a:r>
            <a:endParaRPr lang="it-IT" b="1" dirty="0">
              <a:solidFill>
                <a:srgbClr val="FEA022"/>
              </a:solidFill>
            </a:endParaRPr>
          </a:p>
        </p:txBody>
      </p:sp>
      <p:pic>
        <p:nvPicPr>
          <p:cNvPr id="4" name="Picture 4" descr="grande ro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9" t="865" r="859" b="865"/>
          <a:stretch>
            <a:fillRect/>
          </a:stretch>
        </p:blipFill>
        <p:spPr bwMode="auto">
          <a:xfrm>
            <a:off x="3748087" y="1085497"/>
            <a:ext cx="539591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493889" y="1239331"/>
            <a:ext cx="3541889" cy="5355313"/>
          </a:xfrm>
          <a:prstGeom prst="rect">
            <a:avLst/>
          </a:prstGeom>
        </p:spPr>
        <p:txBody>
          <a:bodyPr wrap="square">
            <a:spAutoFit/>
          </a:bodyPr>
          <a:lstStyle/>
          <a:p>
            <a:pPr algn="ctr"/>
            <a:r>
              <a:rPr lang="it-IT" dirty="0"/>
              <a:t>E’ un muscolo spesso, piatto, che origina dalla superficie postero-inferiore della scapola e dai setti fibrosi interposti fra questo muscolo e il piccolo rotondo e il sottospinato.</a:t>
            </a:r>
          </a:p>
          <a:p>
            <a:pPr algn="ctr"/>
            <a:endParaRPr lang="it-IT" dirty="0"/>
          </a:p>
          <a:p>
            <a:pPr algn="ctr"/>
            <a:r>
              <a:rPr lang="it-IT" dirty="0"/>
              <a:t> I fasci si dirigono in alto e lateralmente e terminano in un tendine appiattito, lungo 5 cm, che si inserisce al labbro posteriore del solco </a:t>
            </a:r>
            <a:r>
              <a:rPr lang="it-IT" dirty="0" err="1"/>
              <a:t>bicipitale</a:t>
            </a:r>
            <a:r>
              <a:rPr lang="it-IT" dirty="0"/>
              <a:t>, dove si trova dietro il tendine del gran dorsale, dal quale </a:t>
            </a:r>
            <a:r>
              <a:rPr lang="it-IT" dirty="0" err="1"/>
              <a:t>e’</a:t>
            </a:r>
            <a:r>
              <a:rPr lang="it-IT" dirty="0"/>
              <a:t> separato da  una borsa. I due tendini sono uniti per un breve tratto lungo i loro margini inferiori</a:t>
            </a:r>
          </a:p>
        </p:txBody>
      </p:sp>
      <p:sp>
        <p:nvSpPr>
          <p:cNvPr id="6" name="Line 5"/>
          <p:cNvSpPr>
            <a:spLocks noChangeShapeType="1"/>
          </p:cNvSpPr>
          <p:nvPr/>
        </p:nvSpPr>
        <p:spPr bwMode="auto">
          <a:xfrm flipV="1">
            <a:off x="6302375" y="4458758"/>
            <a:ext cx="574675" cy="1295400"/>
          </a:xfrm>
          <a:prstGeom prst="line">
            <a:avLst/>
          </a:prstGeom>
          <a:noFill/>
          <a:ln w="508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7" name="Oval 6"/>
          <p:cNvSpPr>
            <a:spLocks noChangeArrowheads="1"/>
          </p:cNvSpPr>
          <p:nvPr/>
        </p:nvSpPr>
        <p:spPr bwMode="auto">
          <a:xfrm rot="21196675">
            <a:off x="7350656" y="4046008"/>
            <a:ext cx="431800" cy="10795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8" name="CasellaDiTesto 7"/>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969957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RSA SOTTO-ACROM"/>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71233" y="526344"/>
            <a:ext cx="5880100" cy="58801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79776" y="2711776"/>
            <a:ext cx="3485445" cy="2246769"/>
          </a:xfrm>
          <a:prstGeom prst="rect">
            <a:avLst/>
          </a:prstGeom>
        </p:spPr>
        <p:txBody>
          <a:bodyPr wrap="square">
            <a:spAutoFit/>
          </a:bodyPr>
          <a:lstStyle/>
          <a:p>
            <a:pPr algn="ctr"/>
            <a:r>
              <a:rPr lang="it-IT" sz="2800" dirty="0"/>
              <a:t>Il </a:t>
            </a:r>
            <a:r>
              <a:rPr lang="it-IT" sz="2800" dirty="0" smtClean="0"/>
              <a:t>Grande Rotondo </a:t>
            </a:r>
            <a:r>
              <a:rPr lang="it-IT" sz="2800" dirty="0"/>
              <a:t>ADDUCE l’Omero </a:t>
            </a:r>
          </a:p>
          <a:p>
            <a:pPr algn="ctr"/>
            <a:r>
              <a:rPr lang="it-IT" sz="2800" dirty="0"/>
              <a:t>E</a:t>
            </a:r>
          </a:p>
          <a:p>
            <a:pPr algn="ctr"/>
            <a:r>
              <a:rPr lang="it-IT" sz="2800" dirty="0"/>
              <a:t> lo ruota verso l’interno</a:t>
            </a:r>
          </a:p>
        </p:txBody>
      </p:sp>
      <p:sp>
        <p:nvSpPr>
          <p:cNvPr id="6" name="CasellaDiTesto 5"/>
          <p:cNvSpPr txBox="1"/>
          <p:nvPr/>
        </p:nvSpPr>
        <p:spPr>
          <a:xfrm>
            <a:off x="1298223" y="804333"/>
            <a:ext cx="1887606" cy="707886"/>
          </a:xfrm>
          <a:prstGeom prst="rect">
            <a:avLst/>
          </a:prstGeom>
          <a:noFill/>
        </p:spPr>
        <p:txBody>
          <a:bodyPr wrap="none" rtlCol="0">
            <a:spAutoFit/>
          </a:bodyPr>
          <a:lstStyle/>
          <a:p>
            <a:r>
              <a:rPr lang="it-IT" sz="4000" b="1" dirty="0" smtClean="0">
                <a:solidFill>
                  <a:srgbClr val="FEA022"/>
                </a:solidFill>
                <a:latin typeface="+mj-lt"/>
              </a:rPr>
              <a:t>Azione</a:t>
            </a:r>
            <a:endParaRPr lang="it-IT" sz="4000" b="1" dirty="0">
              <a:solidFill>
                <a:srgbClr val="FEA022"/>
              </a:solidFill>
              <a:latin typeface="+mj-lt"/>
            </a:endParaRPr>
          </a:p>
        </p:txBody>
      </p:sp>
      <p:sp>
        <p:nvSpPr>
          <p:cNvPr id="7" name="AutoShape 6"/>
          <p:cNvSpPr>
            <a:spLocks noChangeArrowheads="1"/>
          </p:cNvSpPr>
          <p:nvPr/>
        </p:nvSpPr>
        <p:spPr bwMode="auto">
          <a:xfrm rot="17642146">
            <a:off x="3807442" y="3231003"/>
            <a:ext cx="1296988" cy="18002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38100">
            <a:solidFill>
              <a:schemeClr val="tx1"/>
            </a:solidFill>
            <a:prstDash val="sysDot"/>
            <a:miter lim="800000"/>
            <a:headEnd/>
            <a:tailEnd/>
          </a:ln>
          <a:effectLst/>
        </p:spPr>
        <p:txBody>
          <a:bodyPr wrap="none" anchor="ctr"/>
          <a:lstStyle/>
          <a:p>
            <a:endParaRPr lang="it-IT"/>
          </a:p>
        </p:txBody>
      </p:sp>
      <p:sp>
        <p:nvSpPr>
          <p:cNvPr id="8" name="AutoShape 5"/>
          <p:cNvSpPr>
            <a:spLocks noChangeArrowheads="1"/>
          </p:cNvSpPr>
          <p:nvPr/>
        </p:nvSpPr>
        <p:spPr bwMode="auto">
          <a:xfrm rot="1557752" flipH="1">
            <a:off x="5394502" y="4480808"/>
            <a:ext cx="1797050" cy="452437"/>
          </a:xfrm>
          <a:prstGeom prst="leftArrow">
            <a:avLst>
              <a:gd name="adj1" fmla="val 50000"/>
              <a:gd name="adj2" fmla="val 99298"/>
            </a:avLst>
          </a:prstGeom>
          <a:noFill/>
          <a:ln w="38100">
            <a:solidFill>
              <a:srgbClr val="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 name="CasellaDiTesto 8"/>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710104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223330"/>
            <a:ext cx="7024744" cy="1143000"/>
          </a:xfrm>
        </p:spPr>
        <p:txBody>
          <a:bodyPr/>
          <a:lstStyle/>
          <a:p>
            <a:pPr algn="ctr"/>
            <a:r>
              <a:rPr lang="it-IT" b="1" dirty="0" smtClean="0">
                <a:solidFill>
                  <a:srgbClr val="FEA022"/>
                </a:solidFill>
              </a:rPr>
              <a:t>Deltoide</a:t>
            </a:r>
            <a:endParaRPr lang="it-IT" b="1" dirty="0">
              <a:solidFill>
                <a:srgbClr val="FEA022"/>
              </a:solidFill>
            </a:endParaRPr>
          </a:p>
        </p:txBody>
      </p:sp>
      <p:pic>
        <p:nvPicPr>
          <p:cNvPr id="4" name="Picture 7" descr="DELTOID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4" t="859" r="854" b="859"/>
          <a:stretch>
            <a:fillRect/>
          </a:stretch>
        </p:blipFill>
        <p:spPr bwMode="auto">
          <a:xfrm>
            <a:off x="3844749" y="1695450"/>
            <a:ext cx="46863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620889" y="2506008"/>
            <a:ext cx="4360332" cy="646331"/>
          </a:xfrm>
          <a:prstGeom prst="rect">
            <a:avLst/>
          </a:prstGeom>
        </p:spPr>
        <p:txBody>
          <a:bodyPr wrap="square">
            <a:spAutoFit/>
          </a:bodyPr>
          <a:lstStyle/>
          <a:p>
            <a:pPr algn="ctr"/>
            <a:r>
              <a:rPr lang="es-ES_tradnl" dirty="0">
                <a:solidFill>
                  <a:srgbClr val="FEA022"/>
                </a:solidFill>
              </a:rPr>
              <a:t>CAPO CLAVICOLARE</a:t>
            </a:r>
            <a:r>
              <a:rPr lang="es-ES_tradnl" dirty="0"/>
              <a:t>: </a:t>
            </a:r>
            <a:endParaRPr lang="es-ES_tradnl" dirty="0" smtClean="0"/>
          </a:p>
          <a:p>
            <a:pPr algn="ctr"/>
            <a:r>
              <a:rPr lang="es-ES_tradnl" dirty="0" smtClean="0"/>
              <a:t>TERZO </a:t>
            </a:r>
            <a:r>
              <a:rPr lang="es-ES_tradnl" dirty="0"/>
              <a:t>LATERALE DELLA CLAVICOLA</a:t>
            </a:r>
          </a:p>
        </p:txBody>
      </p:sp>
      <p:sp>
        <p:nvSpPr>
          <p:cNvPr id="6" name="Rettangolo 5"/>
          <p:cNvSpPr/>
          <p:nvPr/>
        </p:nvSpPr>
        <p:spPr>
          <a:xfrm>
            <a:off x="620889" y="3578115"/>
            <a:ext cx="3866444" cy="923330"/>
          </a:xfrm>
          <a:prstGeom prst="rect">
            <a:avLst/>
          </a:prstGeom>
        </p:spPr>
        <p:txBody>
          <a:bodyPr wrap="square">
            <a:spAutoFit/>
          </a:bodyPr>
          <a:lstStyle/>
          <a:p>
            <a:pPr algn="ctr"/>
            <a:r>
              <a:rPr lang="it-IT" dirty="0">
                <a:solidFill>
                  <a:srgbClr val="FEA022"/>
                </a:solidFill>
              </a:rPr>
              <a:t>CAPO ACROMIALE</a:t>
            </a:r>
            <a:r>
              <a:rPr lang="it-IT" dirty="0"/>
              <a:t>: </a:t>
            </a:r>
            <a:endParaRPr lang="it-IT" dirty="0" smtClean="0"/>
          </a:p>
          <a:p>
            <a:pPr algn="ctr"/>
            <a:r>
              <a:rPr lang="it-IT" dirty="0" smtClean="0"/>
              <a:t>DAL </a:t>
            </a:r>
            <a:r>
              <a:rPr lang="it-IT" dirty="0"/>
              <a:t>MARGINE LATERALE E SUPERIORE DELL’ACROMION</a:t>
            </a:r>
          </a:p>
        </p:txBody>
      </p:sp>
      <p:sp>
        <p:nvSpPr>
          <p:cNvPr id="7" name="Rettangolo 6"/>
          <p:cNvSpPr/>
          <p:nvPr/>
        </p:nvSpPr>
        <p:spPr>
          <a:xfrm>
            <a:off x="620889" y="4918670"/>
            <a:ext cx="3866444" cy="1200329"/>
          </a:xfrm>
          <a:prstGeom prst="rect">
            <a:avLst/>
          </a:prstGeom>
        </p:spPr>
        <p:txBody>
          <a:bodyPr wrap="square">
            <a:spAutoFit/>
          </a:bodyPr>
          <a:lstStyle/>
          <a:p>
            <a:pPr algn="ctr"/>
            <a:r>
              <a:rPr lang="en-US" dirty="0">
                <a:solidFill>
                  <a:srgbClr val="FEA022"/>
                </a:solidFill>
              </a:rPr>
              <a:t>CAPO SPINALE</a:t>
            </a:r>
            <a:r>
              <a:rPr lang="en-US" dirty="0" smtClean="0"/>
              <a:t>:</a:t>
            </a:r>
          </a:p>
          <a:p>
            <a:pPr algn="ctr"/>
            <a:r>
              <a:rPr lang="en-US" dirty="0" smtClean="0"/>
              <a:t> </a:t>
            </a:r>
            <a:r>
              <a:rPr lang="en-US" dirty="0"/>
              <a:t>LABBRO INFERIORE DELLA CRESTA DELLA SPINA DELLA SCAPOLA</a:t>
            </a:r>
          </a:p>
        </p:txBody>
      </p:sp>
      <p:sp>
        <p:nvSpPr>
          <p:cNvPr id="8" name="Rettangolo 7"/>
          <p:cNvSpPr/>
          <p:nvPr/>
        </p:nvSpPr>
        <p:spPr>
          <a:xfrm>
            <a:off x="620889" y="1366330"/>
            <a:ext cx="4572000" cy="830997"/>
          </a:xfrm>
          <a:prstGeom prst="rect">
            <a:avLst/>
          </a:prstGeom>
        </p:spPr>
        <p:txBody>
          <a:bodyPr>
            <a:spAutoFit/>
          </a:bodyPr>
          <a:lstStyle/>
          <a:p>
            <a:pPr algn="ctr"/>
            <a:r>
              <a:rPr lang="de-DE" sz="2400" u="sng" dirty="0"/>
              <a:t>INSERZIONE PROSSMALE DIVISA IN TRE CAPI</a:t>
            </a:r>
          </a:p>
        </p:txBody>
      </p:sp>
      <p:sp>
        <p:nvSpPr>
          <p:cNvPr id="9" name="CasellaDiTesto 8"/>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987937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TOIDE INSERZIONE"/>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61" t="859" r="861" b="859"/>
          <a:stretch>
            <a:fillRect/>
          </a:stretch>
        </p:blipFill>
        <p:spPr bwMode="auto">
          <a:xfrm>
            <a:off x="4176889" y="1580782"/>
            <a:ext cx="4420482" cy="443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381000" y="1580782"/>
            <a:ext cx="3795889" cy="4154983"/>
          </a:xfrm>
          <a:prstGeom prst="rect">
            <a:avLst/>
          </a:prstGeom>
        </p:spPr>
        <p:txBody>
          <a:bodyPr wrap="square">
            <a:spAutoFit/>
          </a:bodyPr>
          <a:lstStyle/>
          <a:p>
            <a:pPr algn="ctr"/>
            <a:r>
              <a:rPr lang="de-DE" sz="2400" dirty="0"/>
              <a:t>I FASCI MUSCOLARI CONVERGONO IN BASSO VERSO UN TENDINE CORTO E ROBUSTO, CHE S’INSERISCE SULLA TUBEROSITA’ DELTOIDEA DELLA FACCIA ANTERO-LATERALE VERSO LA META’ DEL CORPO DELL’OMERO</a:t>
            </a:r>
          </a:p>
        </p:txBody>
      </p:sp>
      <p:sp>
        <p:nvSpPr>
          <p:cNvPr id="6" name="Oval 4"/>
          <p:cNvSpPr>
            <a:spLocks noChangeArrowheads="1"/>
          </p:cNvSpPr>
          <p:nvPr/>
        </p:nvSpPr>
        <p:spPr bwMode="auto">
          <a:xfrm>
            <a:off x="5574419" y="4972355"/>
            <a:ext cx="1296987" cy="792162"/>
          </a:xfrm>
          <a:prstGeom prst="ellipse">
            <a:avLst/>
          </a:prstGeom>
          <a:noFill/>
          <a:ln w="50800">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 name="CasellaDiTesto 6"/>
          <p:cNvSpPr txBox="1"/>
          <p:nvPr/>
        </p:nvSpPr>
        <p:spPr>
          <a:xfrm>
            <a:off x="4924777" y="2809501"/>
            <a:ext cx="1093794" cy="646331"/>
          </a:xfrm>
          <a:prstGeom prst="rect">
            <a:avLst/>
          </a:prstGeom>
          <a:noFill/>
        </p:spPr>
        <p:txBody>
          <a:bodyPr wrap="none" rtlCol="0">
            <a:spAutoFit/>
          </a:bodyPr>
          <a:lstStyle/>
          <a:p>
            <a:pPr algn="ctr"/>
            <a:r>
              <a:rPr lang="it-IT" dirty="0" smtClean="0">
                <a:solidFill>
                  <a:schemeClr val="accent6"/>
                </a:solidFill>
              </a:rPr>
              <a:t>Fasci </a:t>
            </a:r>
          </a:p>
          <a:p>
            <a:pPr algn="ctr"/>
            <a:r>
              <a:rPr lang="it-IT" dirty="0" smtClean="0">
                <a:solidFill>
                  <a:schemeClr val="accent6"/>
                </a:solidFill>
              </a:rPr>
              <a:t>anteriori</a:t>
            </a:r>
            <a:endParaRPr lang="it-IT" dirty="0">
              <a:solidFill>
                <a:schemeClr val="accent6"/>
              </a:solidFill>
            </a:endParaRPr>
          </a:p>
        </p:txBody>
      </p:sp>
      <p:sp>
        <p:nvSpPr>
          <p:cNvPr id="8" name="CasellaDiTesto 7"/>
          <p:cNvSpPr txBox="1"/>
          <p:nvPr/>
        </p:nvSpPr>
        <p:spPr>
          <a:xfrm>
            <a:off x="6051951" y="2809501"/>
            <a:ext cx="819455" cy="646331"/>
          </a:xfrm>
          <a:prstGeom prst="rect">
            <a:avLst/>
          </a:prstGeom>
          <a:noFill/>
        </p:spPr>
        <p:txBody>
          <a:bodyPr wrap="none" rtlCol="0">
            <a:spAutoFit/>
          </a:bodyPr>
          <a:lstStyle/>
          <a:p>
            <a:pPr algn="ctr"/>
            <a:r>
              <a:rPr lang="it-IT" dirty="0" smtClean="0">
                <a:solidFill>
                  <a:srgbClr val="FEA022"/>
                </a:solidFill>
              </a:rPr>
              <a:t>Fasci</a:t>
            </a:r>
          </a:p>
          <a:p>
            <a:pPr algn="ctr"/>
            <a:r>
              <a:rPr lang="it-IT" dirty="0" smtClean="0">
                <a:solidFill>
                  <a:srgbClr val="FEA022"/>
                </a:solidFill>
              </a:rPr>
              <a:t> medi</a:t>
            </a:r>
            <a:endParaRPr lang="it-IT" dirty="0">
              <a:solidFill>
                <a:srgbClr val="FEA022"/>
              </a:solidFill>
            </a:endParaRPr>
          </a:p>
        </p:txBody>
      </p:sp>
      <p:sp>
        <p:nvSpPr>
          <p:cNvPr id="9" name="CasellaDiTesto 8"/>
          <p:cNvSpPr txBox="1"/>
          <p:nvPr/>
        </p:nvSpPr>
        <p:spPr>
          <a:xfrm>
            <a:off x="7403828" y="3697111"/>
            <a:ext cx="1193543" cy="646331"/>
          </a:xfrm>
          <a:prstGeom prst="rect">
            <a:avLst/>
          </a:prstGeom>
          <a:noFill/>
        </p:spPr>
        <p:txBody>
          <a:bodyPr wrap="none" rtlCol="0">
            <a:spAutoFit/>
          </a:bodyPr>
          <a:lstStyle/>
          <a:p>
            <a:pPr algn="ctr"/>
            <a:r>
              <a:rPr lang="it-IT" dirty="0" smtClean="0">
                <a:solidFill>
                  <a:srgbClr val="FEA022"/>
                </a:solidFill>
              </a:rPr>
              <a:t>Fasci </a:t>
            </a:r>
          </a:p>
          <a:p>
            <a:pPr algn="ctr"/>
            <a:r>
              <a:rPr lang="it-IT" dirty="0" smtClean="0">
                <a:solidFill>
                  <a:srgbClr val="FEA022"/>
                </a:solidFill>
              </a:rPr>
              <a:t>posteriori</a:t>
            </a:r>
            <a:endParaRPr lang="it-IT" dirty="0">
              <a:solidFill>
                <a:srgbClr val="FEA022"/>
              </a:solidFill>
            </a:endParaRPr>
          </a:p>
        </p:txBody>
      </p:sp>
      <p:sp>
        <p:nvSpPr>
          <p:cNvPr id="10" name="CasellaDiTesto 9"/>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622055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09219"/>
            <a:ext cx="7024744" cy="1143000"/>
          </a:xfrm>
        </p:spPr>
        <p:txBody>
          <a:bodyPr/>
          <a:lstStyle/>
          <a:p>
            <a:pPr algn="ctr"/>
            <a:r>
              <a:rPr lang="it-IT" b="1" dirty="0" smtClean="0">
                <a:solidFill>
                  <a:srgbClr val="FEA022"/>
                </a:solidFill>
              </a:rPr>
              <a:t>Grande pettorale</a:t>
            </a:r>
            <a:endParaRPr lang="it-IT" b="1" dirty="0">
              <a:solidFill>
                <a:srgbClr val="FEA022"/>
              </a:solidFill>
            </a:endParaRPr>
          </a:p>
        </p:txBody>
      </p:sp>
      <p:pic>
        <p:nvPicPr>
          <p:cNvPr id="4" name="Picture 4" descr="GRAN PET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1352219"/>
            <a:ext cx="5148262" cy="446246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08000" y="2150562"/>
            <a:ext cx="4106333" cy="3416320"/>
          </a:xfrm>
          <a:prstGeom prst="rect">
            <a:avLst/>
          </a:prstGeom>
        </p:spPr>
        <p:txBody>
          <a:bodyPr wrap="square">
            <a:spAutoFit/>
          </a:bodyPr>
          <a:lstStyle/>
          <a:p>
            <a:pPr algn="ctr"/>
            <a:r>
              <a:rPr lang="es-ES_tradnl" sz="2400" dirty="0"/>
              <a:t>SI DIVIDE IN TRE PARTI:</a:t>
            </a:r>
          </a:p>
          <a:p>
            <a:pPr algn="ctr"/>
            <a:r>
              <a:rPr lang="es-ES_tradnl" sz="2400" dirty="0" smtClean="0"/>
              <a:t>1. CLAVICOLARE</a:t>
            </a:r>
            <a:r>
              <a:rPr lang="es-ES_tradnl" sz="2400" dirty="0"/>
              <a:t>;</a:t>
            </a:r>
          </a:p>
          <a:p>
            <a:pPr algn="ctr"/>
            <a:r>
              <a:rPr lang="es-ES_tradnl" sz="2400" dirty="0" smtClean="0"/>
              <a:t>2. STERNO</a:t>
            </a:r>
            <a:r>
              <a:rPr lang="es-ES_tradnl" sz="2400" dirty="0"/>
              <a:t>-COSTALE</a:t>
            </a:r>
          </a:p>
          <a:p>
            <a:pPr algn="ctr"/>
            <a:r>
              <a:rPr lang="es-ES_tradnl" sz="2400" dirty="0" smtClean="0"/>
              <a:t>3. ADDOMINALE</a:t>
            </a:r>
            <a:endParaRPr lang="es-ES_tradnl" sz="2400" dirty="0"/>
          </a:p>
          <a:p>
            <a:pPr algn="ctr"/>
            <a:endParaRPr lang="es-ES_tradnl" sz="2400" dirty="0"/>
          </a:p>
          <a:p>
            <a:pPr algn="ctr"/>
            <a:r>
              <a:rPr lang="es-ES_tradnl" sz="2400" dirty="0"/>
              <a:t>TUTTE LE FIBRE SI INSERISCONO INSIEME SULLA  CRESTA DEL TUBERCOLO MAGGIORE</a:t>
            </a:r>
          </a:p>
        </p:txBody>
      </p:sp>
      <p:sp>
        <p:nvSpPr>
          <p:cNvPr id="6" name="CasellaDiTesto 5"/>
          <p:cNvSpPr txBox="1"/>
          <p:nvPr/>
        </p:nvSpPr>
        <p:spPr>
          <a:xfrm>
            <a:off x="11091333" y="5023556"/>
            <a:ext cx="184666" cy="369332"/>
          </a:xfrm>
          <a:prstGeom prst="rect">
            <a:avLst/>
          </a:prstGeom>
          <a:noFill/>
        </p:spPr>
        <p:txBody>
          <a:bodyPr wrap="none" rtlCol="0">
            <a:spAutoFit/>
          </a:bodyPr>
          <a:lstStyle/>
          <a:p>
            <a:endParaRPr lang="it-IT" dirty="0"/>
          </a:p>
        </p:txBody>
      </p:sp>
      <p:sp>
        <p:nvSpPr>
          <p:cNvPr id="7" name="Line 7"/>
          <p:cNvSpPr>
            <a:spLocks noChangeShapeType="1"/>
          </p:cNvSpPr>
          <p:nvPr/>
        </p:nvSpPr>
        <p:spPr bwMode="auto">
          <a:xfrm>
            <a:off x="6844274" y="2776008"/>
            <a:ext cx="1223962" cy="215900"/>
          </a:xfrm>
          <a:prstGeom prst="line">
            <a:avLst/>
          </a:prstGeom>
          <a:noFill/>
          <a:ln w="635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8" name="Line 6"/>
          <p:cNvSpPr>
            <a:spLocks noChangeShapeType="1"/>
          </p:cNvSpPr>
          <p:nvPr/>
        </p:nvSpPr>
        <p:spPr bwMode="auto">
          <a:xfrm>
            <a:off x="8101013" y="2991908"/>
            <a:ext cx="71438" cy="1800225"/>
          </a:xfrm>
          <a:prstGeom prst="line">
            <a:avLst/>
          </a:prstGeom>
          <a:noFill/>
          <a:ln w="63500">
            <a:solidFill>
              <a:srgbClr val="00009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9" name="Freeform 8"/>
          <p:cNvSpPr>
            <a:spLocks/>
          </p:cNvSpPr>
          <p:nvPr/>
        </p:nvSpPr>
        <p:spPr bwMode="auto">
          <a:xfrm>
            <a:off x="7060173" y="4525081"/>
            <a:ext cx="1008063" cy="671512"/>
          </a:xfrm>
          <a:custGeom>
            <a:avLst/>
            <a:gdLst>
              <a:gd name="T0" fmla="*/ 0 w 635"/>
              <a:gd name="T1" fmla="*/ 227 h 423"/>
              <a:gd name="T2" fmla="*/ 272 w 635"/>
              <a:gd name="T3" fmla="*/ 408 h 423"/>
              <a:gd name="T4" fmla="*/ 499 w 635"/>
              <a:gd name="T5" fmla="*/ 318 h 423"/>
              <a:gd name="T6" fmla="*/ 544 w 635"/>
              <a:gd name="T7" fmla="*/ 272 h 423"/>
              <a:gd name="T8" fmla="*/ 635 w 635"/>
              <a:gd name="T9" fmla="*/ 0 h 423"/>
            </a:gdLst>
            <a:ahLst/>
            <a:cxnLst>
              <a:cxn ang="0">
                <a:pos x="T0" y="T1"/>
              </a:cxn>
              <a:cxn ang="0">
                <a:pos x="T2" y="T3"/>
              </a:cxn>
              <a:cxn ang="0">
                <a:pos x="T4" y="T5"/>
              </a:cxn>
              <a:cxn ang="0">
                <a:pos x="T6" y="T7"/>
              </a:cxn>
              <a:cxn ang="0">
                <a:pos x="T8" y="T9"/>
              </a:cxn>
            </a:cxnLst>
            <a:rect l="0" t="0" r="r" b="b"/>
            <a:pathLst>
              <a:path w="635" h="423">
                <a:moveTo>
                  <a:pt x="0" y="227"/>
                </a:moveTo>
                <a:cubicBezTo>
                  <a:pt x="94" y="310"/>
                  <a:pt x="189" y="393"/>
                  <a:pt x="272" y="408"/>
                </a:cubicBezTo>
                <a:cubicBezTo>
                  <a:pt x="355" y="423"/>
                  <a:pt x="454" y="341"/>
                  <a:pt x="499" y="318"/>
                </a:cubicBezTo>
                <a:cubicBezTo>
                  <a:pt x="544" y="295"/>
                  <a:pt x="521" y="325"/>
                  <a:pt x="544" y="272"/>
                </a:cubicBezTo>
                <a:cubicBezTo>
                  <a:pt x="567" y="219"/>
                  <a:pt x="620" y="45"/>
                  <a:pt x="635" y="0"/>
                </a:cubicBezTo>
              </a:path>
            </a:pathLst>
          </a:custGeom>
          <a:noFill/>
          <a:ln w="63500" cap="flat">
            <a:solidFill>
              <a:srgbClr val="008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0" name="CasellaDiTesto 9"/>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984782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166887"/>
            <a:ext cx="7024744" cy="1143000"/>
          </a:xfrm>
        </p:spPr>
        <p:txBody>
          <a:bodyPr/>
          <a:lstStyle/>
          <a:p>
            <a:pPr algn="ctr"/>
            <a:r>
              <a:rPr lang="it-IT" b="1" dirty="0" smtClean="0">
                <a:solidFill>
                  <a:srgbClr val="FEA022"/>
                </a:solidFill>
              </a:rPr>
              <a:t>Azione</a:t>
            </a:r>
            <a:endParaRPr lang="it-IT" b="1" dirty="0">
              <a:solidFill>
                <a:srgbClr val="FEA022"/>
              </a:solidFill>
            </a:endParaRPr>
          </a:p>
        </p:txBody>
      </p:sp>
      <p:pic>
        <p:nvPicPr>
          <p:cNvPr id="4" name="Picture 3" descr="GRAN PET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4891" y="967097"/>
            <a:ext cx="6617709" cy="573687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91445" y="838907"/>
            <a:ext cx="2441624" cy="3539431"/>
          </a:xfrm>
          <a:prstGeom prst="rect">
            <a:avLst/>
          </a:prstGeom>
        </p:spPr>
        <p:txBody>
          <a:bodyPr wrap="square">
            <a:spAutoFit/>
          </a:bodyPr>
          <a:lstStyle/>
          <a:p>
            <a:pPr algn="ctr"/>
            <a:r>
              <a:rPr lang="it-IT" sz="2800" dirty="0"/>
              <a:t>il muscolo nel suo complesso </a:t>
            </a:r>
            <a:r>
              <a:rPr lang="it-IT" sz="2800" dirty="0" err="1"/>
              <a:t>e’</a:t>
            </a:r>
            <a:r>
              <a:rPr lang="it-IT" sz="2800" dirty="0"/>
              <a:t> un adduttore e rotatore interno dell’Omero.</a:t>
            </a:r>
          </a:p>
        </p:txBody>
      </p:sp>
      <p:sp>
        <p:nvSpPr>
          <p:cNvPr id="6" name="AutoShape 8"/>
          <p:cNvSpPr>
            <a:spLocks noChangeArrowheads="1"/>
          </p:cNvSpPr>
          <p:nvPr/>
        </p:nvSpPr>
        <p:spPr bwMode="auto">
          <a:xfrm>
            <a:off x="1568058" y="4483100"/>
            <a:ext cx="1944687" cy="1944688"/>
          </a:xfrm>
          <a:prstGeom prst="curvedRightArrow">
            <a:avLst>
              <a:gd name="adj1" fmla="val 20000"/>
              <a:gd name="adj2" fmla="val 40000"/>
              <a:gd name="adj3" fmla="val 33333"/>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 name="AutoShape 5"/>
          <p:cNvSpPr>
            <a:spLocks noChangeArrowheads="1"/>
          </p:cNvSpPr>
          <p:nvPr/>
        </p:nvSpPr>
        <p:spPr bwMode="auto">
          <a:xfrm rot="19976814">
            <a:off x="5706534" y="3063875"/>
            <a:ext cx="1268413" cy="511175"/>
          </a:xfrm>
          <a:prstGeom prst="rightArrow">
            <a:avLst>
              <a:gd name="adj1" fmla="val 50000"/>
              <a:gd name="adj2" fmla="val 62034"/>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8" name="AutoShape 5"/>
          <p:cNvSpPr>
            <a:spLocks noChangeArrowheads="1"/>
          </p:cNvSpPr>
          <p:nvPr/>
        </p:nvSpPr>
        <p:spPr bwMode="auto">
          <a:xfrm rot="20921521">
            <a:off x="6021034" y="3747765"/>
            <a:ext cx="1268413" cy="511175"/>
          </a:xfrm>
          <a:prstGeom prst="rightArrow">
            <a:avLst>
              <a:gd name="adj1" fmla="val 50000"/>
              <a:gd name="adj2" fmla="val 62034"/>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 name="AutoShape 5"/>
          <p:cNvSpPr>
            <a:spLocks noChangeArrowheads="1"/>
          </p:cNvSpPr>
          <p:nvPr/>
        </p:nvSpPr>
        <p:spPr bwMode="auto">
          <a:xfrm rot="743440">
            <a:off x="6070600" y="4596795"/>
            <a:ext cx="1268413" cy="511175"/>
          </a:xfrm>
          <a:prstGeom prst="rightArrow">
            <a:avLst>
              <a:gd name="adj1" fmla="val 50000"/>
              <a:gd name="adj2" fmla="val 62034"/>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 name="CasellaDiTesto 9"/>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4141822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09219"/>
            <a:ext cx="7024744" cy="1143000"/>
          </a:xfrm>
        </p:spPr>
        <p:txBody>
          <a:bodyPr/>
          <a:lstStyle/>
          <a:p>
            <a:pPr algn="ctr"/>
            <a:r>
              <a:rPr lang="it-IT" b="1" dirty="0" smtClean="0">
                <a:solidFill>
                  <a:srgbClr val="FEA022"/>
                </a:solidFill>
              </a:rPr>
              <a:t>Piccolo pettorale</a:t>
            </a:r>
            <a:endParaRPr lang="it-IT" b="1" dirty="0">
              <a:solidFill>
                <a:srgbClr val="FEA022"/>
              </a:solidFill>
            </a:endParaRPr>
          </a:p>
        </p:txBody>
      </p:sp>
      <p:pic>
        <p:nvPicPr>
          <p:cNvPr id="4" name="Picture 7" descr="piccolo petto"/>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8" t="858" r="858" b="858"/>
          <a:stretch>
            <a:fillRect/>
          </a:stretch>
        </p:blipFill>
        <p:spPr bwMode="auto">
          <a:xfrm>
            <a:off x="4079875" y="1892653"/>
            <a:ext cx="4471458" cy="44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508000" y="2419613"/>
            <a:ext cx="3416653" cy="3416320"/>
          </a:xfrm>
          <a:prstGeom prst="rect">
            <a:avLst/>
          </a:prstGeom>
        </p:spPr>
        <p:txBody>
          <a:bodyPr wrap="square">
            <a:spAutoFit/>
          </a:bodyPr>
          <a:lstStyle/>
          <a:p>
            <a:pPr algn="ctr"/>
            <a:r>
              <a:rPr lang="it-IT" sz="2400" dirty="0"/>
              <a:t>ORIGINA CON TRE DIGITAZIONI DALLA  (2°) 3°-5° COSTA E SI INSERISCE AL PROCESSO CORACOIDEO. ABBASSA E RUOTA LA SPALLA </a:t>
            </a:r>
            <a:r>
              <a:rPr lang="it-IT" sz="2400" dirty="0" smtClean="0"/>
              <a:t>ANTERIORMENTE</a:t>
            </a:r>
            <a:endParaRPr lang="it-IT" sz="2400" dirty="0"/>
          </a:p>
        </p:txBody>
      </p:sp>
      <p:sp>
        <p:nvSpPr>
          <p:cNvPr id="6" name="Oval 8"/>
          <p:cNvSpPr>
            <a:spLocks noChangeArrowheads="1"/>
          </p:cNvSpPr>
          <p:nvPr/>
        </p:nvSpPr>
        <p:spPr bwMode="auto">
          <a:xfrm rot="19830929">
            <a:off x="5224110" y="2607348"/>
            <a:ext cx="1223962" cy="764912"/>
          </a:xfrm>
          <a:prstGeom prst="ellipse">
            <a:avLst/>
          </a:prstGeom>
          <a:noFill/>
          <a:ln w="476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61371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523442"/>
            <a:ext cx="7024744" cy="703108"/>
          </a:xfrm>
        </p:spPr>
        <p:txBody>
          <a:bodyPr/>
          <a:lstStyle/>
          <a:p>
            <a:pPr algn="ctr"/>
            <a:r>
              <a:rPr lang="it-IT" b="1" dirty="0" smtClean="0">
                <a:solidFill>
                  <a:srgbClr val="FEA022"/>
                </a:solidFill>
              </a:rPr>
              <a:t>La Scapola</a:t>
            </a:r>
            <a:endParaRPr lang="it-IT" b="1" dirty="0">
              <a:solidFill>
                <a:srgbClr val="FEA022"/>
              </a:solidFill>
            </a:endParaRPr>
          </a:p>
        </p:txBody>
      </p:sp>
      <p:sp>
        <p:nvSpPr>
          <p:cNvPr id="5" name="Rettangolo 4"/>
          <p:cNvSpPr/>
          <p:nvPr/>
        </p:nvSpPr>
        <p:spPr>
          <a:xfrm>
            <a:off x="550333" y="1169440"/>
            <a:ext cx="8043334" cy="1200328"/>
          </a:xfrm>
          <a:prstGeom prst="rect">
            <a:avLst/>
          </a:prstGeom>
        </p:spPr>
        <p:txBody>
          <a:bodyPr wrap="square">
            <a:spAutoFit/>
          </a:bodyPr>
          <a:lstStyle/>
          <a:p>
            <a:pPr algn="ctr"/>
            <a:r>
              <a:rPr lang="it-IT" sz="2400" dirty="0"/>
              <a:t> È un osso piatto di forma triangolare, posto nella parete posteriore del torace, a lato della colonna </a:t>
            </a:r>
            <a:r>
              <a:rPr lang="it-IT" sz="2400" dirty="0" smtClean="0"/>
              <a:t>vertebrale.</a:t>
            </a:r>
            <a:endParaRPr lang="it-IT" sz="2400" dirty="0"/>
          </a:p>
        </p:txBody>
      </p:sp>
      <p:pic>
        <p:nvPicPr>
          <p:cNvPr id="6" name="Picture 10" descr="caps post"/>
          <p:cNvPicPr>
            <a:picLocks noGrp="1" noChangeAspect="1" noChangeArrowheads="1"/>
          </p:cNvPicPr>
          <p:nvPr>
            <p:ph sz="quarter" idx="4294967295"/>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9" t="861" r="859" b="861"/>
          <a:stretch>
            <a:fillRect/>
          </a:stretch>
        </p:blipFill>
        <p:spPr>
          <a:xfrm>
            <a:off x="4416954" y="2116491"/>
            <a:ext cx="4176713" cy="4167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 name="Rettangolo 6"/>
          <p:cNvSpPr/>
          <p:nvPr/>
        </p:nvSpPr>
        <p:spPr>
          <a:xfrm>
            <a:off x="550333" y="2581435"/>
            <a:ext cx="4572000" cy="3693319"/>
          </a:xfrm>
          <a:prstGeom prst="rect">
            <a:avLst/>
          </a:prstGeom>
        </p:spPr>
        <p:txBody>
          <a:bodyPr>
            <a:spAutoFit/>
          </a:bodyPr>
          <a:lstStyle/>
          <a:p>
            <a:pPr algn="ctr"/>
            <a:r>
              <a:rPr lang="it-IT" dirty="0"/>
              <a:t>Presenta due facce (</a:t>
            </a:r>
            <a:r>
              <a:rPr lang="it-IT" dirty="0" smtClean="0"/>
              <a:t>anteriore, posteriore) </a:t>
            </a:r>
            <a:r>
              <a:rPr lang="it-IT" dirty="0"/>
              <a:t>e tre margini (superiore, </a:t>
            </a:r>
            <a:r>
              <a:rPr lang="it-IT" dirty="0" smtClean="0"/>
              <a:t>laterale, mediale) </a:t>
            </a:r>
            <a:r>
              <a:rPr lang="it-IT" dirty="0"/>
              <a:t>che convergono in tre angoli (laterale, mediale, inferiore). La faccia anteriore presenta una leggera concavità (la fossa sottoscapolare, che accoglie l'omonimo muscolo). Nella faccia posteriore è presente una prominenza, la spina scapolare, che termina in un processo, detto acromion, che si articola con la clavicola (articolazione acromio-clavicolare).</a:t>
            </a:r>
          </a:p>
        </p:txBody>
      </p:sp>
      <p:sp>
        <p:nvSpPr>
          <p:cNvPr id="8" name="CasellaDiTesto 7"/>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959739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293886"/>
            <a:ext cx="7024744" cy="1143000"/>
          </a:xfrm>
        </p:spPr>
        <p:txBody>
          <a:bodyPr/>
          <a:lstStyle/>
          <a:p>
            <a:pPr algn="ctr"/>
            <a:r>
              <a:rPr lang="it-IT" b="1" dirty="0" smtClean="0">
                <a:solidFill>
                  <a:srgbClr val="FEA022"/>
                </a:solidFill>
              </a:rPr>
              <a:t>Gran dentato</a:t>
            </a:r>
            <a:endParaRPr lang="it-IT" b="1" dirty="0">
              <a:solidFill>
                <a:srgbClr val="FEA022"/>
              </a:solidFill>
            </a:endParaRPr>
          </a:p>
        </p:txBody>
      </p:sp>
      <p:sp>
        <p:nvSpPr>
          <p:cNvPr id="4" name="CasellaDiTesto 3"/>
          <p:cNvSpPr txBox="1"/>
          <p:nvPr/>
        </p:nvSpPr>
        <p:spPr>
          <a:xfrm>
            <a:off x="1890889" y="3767667"/>
            <a:ext cx="184666" cy="369332"/>
          </a:xfrm>
          <a:prstGeom prst="rect">
            <a:avLst/>
          </a:prstGeom>
          <a:noFill/>
        </p:spPr>
        <p:txBody>
          <a:bodyPr wrap="none" rtlCol="0">
            <a:spAutoFit/>
          </a:bodyPr>
          <a:lstStyle/>
          <a:p>
            <a:endParaRPr lang="it-IT" dirty="0"/>
          </a:p>
        </p:txBody>
      </p:sp>
      <p:pic>
        <p:nvPicPr>
          <p:cNvPr id="5" name="Picture 5" descr="GRAN DENTA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1436886"/>
            <a:ext cx="4573588" cy="489585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043490" y="2445730"/>
            <a:ext cx="3401510" cy="3046988"/>
          </a:xfrm>
          <a:prstGeom prst="rect">
            <a:avLst/>
          </a:prstGeom>
        </p:spPr>
        <p:txBody>
          <a:bodyPr wrap="square">
            <a:spAutoFit/>
          </a:bodyPr>
          <a:lstStyle/>
          <a:p>
            <a:pPr algn="ctr"/>
            <a:r>
              <a:rPr lang="it-IT" sz="2400" dirty="0"/>
              <a:t>ORIGINA CON DIGITAZIONI </a:t>
            </a:r>
            <a:r>
              <a:rPr lang="it-IT" sz="2400" dirty="0" smtClean="0"/>
              <a:t>DALLA </a:t>
            </a:r>
          </a:p>
          <a:p>
            <a:pPr algn="ctr"/>
            <a:r>
              <a:rPr lang="it-IT" sz="2400" dirty="0" smtClean="0"/>
              <a:t>1</a:t>
            </a:r>
            <a:r>
              <a:rPr lang="it-IT" sz="2400" dirty="0"/>
              <a:t>° ALLA 9° COSTA </a:t>
            </a:r>
            <a:endParaRPr lang="it-IT" sz="2400" dirty="0" smtClean="0"/>
          </a:p>
          <a:p>
            <a:pPr algn="ctr"/>
            <a:endParaRPr lang="it-IT" sz="2400" dirty="0" smtClean="0"/>
          </a:p>
          <a:p>
            <a:pPr algn="ctr"/>
            <a:r>
              <a:rPr lang="it-IT" sz="2400" dirty="0" smtClean="0"/>
              <a:t> </a:t>
            </a:r>
            <a:r>
              <a:rPr lang="it-IT" sz="2400" dirty="0"/>
              <a:t>E SI INSERISCE LUNGO IL MARGINE MEDIALE DELLA SCAPOLA</a:t>
            </a: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472453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91440"/>
            <a:ext cx="7024744" cy="1143000"/>
          </a:xfrm>
        </p:spPr>
        <p:txBody>
          <a:bodyPr/>
          <a:lstStyle/>
          <a:p>
            <a:pPr algn="ctr"/>
            <a:r>
              <a:rPr lang="it-IT" b="1" dirty="0" smtClean="0">
                <a:solidFill>
                  <a:srgbClr val="FEA022"/>
                </a:solidFill>
              </a:rPr>
              <a:t>Azione</a:t>
            </a:r>
            <a:endParaRPr lang="it-IT" b="1" dirty="0">
              <a:solidFill>
                <a:srgbClr val="FEA022"/>
              </a:solidFill>
            </a:endParaRPr>
          </a:p>
        </p:txBody>
      </p:sp>
      <p:pic>
        <p:nvPicPr>
          <p:cNvPr id="4" name="Picture 4" descr="dentato an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4" t="859" r="854" b="859"/>
          <a:stretch>
            <a:fillRect/>
          </a:stretch>
        </p:blipFill>
        <p:spPr bwMode="auto">
          <a:xfrm>
            <a:off x="4521200" y="1702551"/>
            <a:ext cx="4622800" cy="4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620889" y="2139995"/>
            <a:ext cx="3076222" cy="3785652"/>
          </a:xfrm>
          <a:prstGeom prst="rect">
            <a:avLst/>
          </a:prstGeom>
        </p:spPr>
        <p:txBody>
          <a:bodyPr wrap="square">
            <a:spAutoFit/>
          </a:bodyPr>
          <a:lstStyle/>
          <a:p>
            <a:pPr algn="ctr"/>
            <a:r>
              <a:rPr lang="es-ES_tradnl" sz="2000" dirty="0"/>
              <a:t>IL DENTATO ANTERIORE, INSIEME AL PICCOLO PETTORALE, PORTA IN AVANTI LA </a:t>
            </a:r>
            <a:r>
              <a:rPr lang="es-ES_tradnl" sz="2000" dirty="0" smtClean="0"/>
              <a:t>SCAPOLA</a:t>
            </a:r>
          </a:p>
          <a:p>
            <a:pPr algn="ctr"/>
            <a:r>
              <a:rPr lang="es-ES_tradnl" sz="2000" dirty="0" smtClean="0"/>
              <a:t> </a:t>
            </a:r>
            <a:endParaRPr lang="es-ES_tradnl" sz="2000" dirty="0"/>
          </a:p>
          <a:p>
            <a:pPr algn="ctr"/>
            <a:r>
              <a:rPr lang="es-ES_tradnl" sz="2000" dirty="0"/>
              <a:t>E’ IL MUSCOLO INTERESSATO  IN TUTTI I MOVIMENTI INTESI A RAGGIUNGERE UN OGGETTO ED A SPINGERLO.</a:t>
            </a:r>
          </a:p>
          <a:p>
            <a:pPr algn="ctr"/>
            <a:r>
              <a:rPr lang="es-ES_tradnl" sz="2000" dirty="0"/>
              <a:t> </a:t>
            </a:r>
          </a:p>
        </p:txBody>
      </p:sp>
      <p:sp>
        <p:nvSpPr>
          <p:cNvPr id="7" name="Anello 6"/>
          <p:cNvSpPr/>
          <p:nvPr/>
        </p:nvSpPr>
        <p:spPr>
          <a:xfrm rot="21306087">
            <a:off x="5148015" y="3003964"/>
            <a:ext cx="1058333" cy="3343969"/>
          </a:xfrm>
          <a:prstGeom prst="donut">
            <a:avLst>
              <a:gd name="adj" fmla="val 45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8" name="CasellaDiTesto 7"/>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4157545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180997"/>
            <a:ext cx="7024744" cy="1143000"/>
          </a:xfrm>
        </p:spPr>
        <p:txBody>
          <a:bodyPr/>
          <a:lstStyle/>
          <a:p>
            <a:pPr algn="ctr"/>
            <a:r>
              <a:rPr lang="it-IT" b="1" dirty="0" err="1" smtClean="0">
                <a:solidFill>
                  <a:srgbClr val="FEA022"/>
                </a:solidFill>
              </a:rPr>
              <a:t>Coraco</a:t>
            </a:r>
            <a:r>
              <a:rPr lang="it-IT" b="1" dirty="0" smtClean="0">
                <a:solidFill>
                  <a:srgbClr val="FEA022"/>
                </a:solidFill>
              </a:rPr>
              <a:t> brachiale</a:t>
            </a:r>
            <a:endParaRPr lang="it-IT" b="1" dirty="0">
              <a:solidFill>
                <a:srgbClr val="FEA022"/>
              </a:solidFill>
            </a:endParaRPr>
          </a:p>
        </p:txBody>
      </p:sp>
      <p:pic>
        <p:nvPicPr>
          <p:cNvPr id="4" name="Picture 4" descr="coraco brach"/>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59" t="865" r="859" b="865"/>
          <a:stretch>
            <a:fillRect/>
          </a:stretch>
        </p:blipFill>
        <p:spPr bwMode="auto">
          <a:xfrm>
            <a:off x="3570463" y="1035050"/>
            <a:ext cx="5451607" cy="54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592666" y="2122227"/>
            <a:ext cx="3386667" cy="3477875"/>
          </a:xfrm>
          <a:prstGeom prst="rect">
            <a:avLst/>
          </a:prstGeom>
        </p:spPr>
        <p:txBody>
          <a:bodyPr wrap="square">
            <a:spAutoFit/>
          </a:bodyPr>
          <a:lstStyle/>
          <a:p>
            <a:pPr algn="ctr"/>
            <a:r>
              <a:rPr lang="de-DE" sz="2000" dirty="0"/>
              <a:t>ORIGINA SUL PROCESSO CORACOIDEO E TERMINA CON UN’IMPRONTA, LUNGA DA 3 A 5 CM, CHE SI TROVA A META’ STRADA DELLA DIAFISI OMERALE, FRA LE INSERZIONI DEL TRICIPITE E DEL BRACHIALE SULLA FACCIA MEDIALE DELL’OMERO SOTTO IL TUB. MINORE</a:t>
            </a:r>
          </a:p>
        </p:txBody>
      </p:sp>
      <p:sp>
        <p:nvSpPr>
          <p:cNvPr id="6" name="Oval 6"/>
          <p:cNvSpPr>
            <a:spLocks noChangeArrowheads="1"/>
          </p:cNvSpPr>
          <p:nvPr/>
        </p:nvSpPr>
        <p:spPr bwMode="auto">
          <a:xfrm>
            <a:off x="6084888" y="1844675"/>
            <a:ext cx="1079500" cy="792163"/>
          </a:xfrm>
          <a:prstGeom prst="ellipse">
            <a:avLst/>
          </a:prstGeom>
          <a:noFill/>
          <a:ln w="44450">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8" name="Connettore 1 7"/>
          <p:cNvCxnSpPr/>
          <p:nvPr/>
        </p:nvCxnSpPr>
        <p:spPr>
          <a:xfrm flipV="1">
            <a:off x="7620001" y="4854223"/>
            <a:ext cx="0" cy="12841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69974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293886"/>
            <a:ext cx="7024744" cy="1143000"/>
          </a:xfrm>
        </p:spPr>
        <p:txBody>
          <a:bodyPr/>
          <a:lstStyle/>
          <a:p>
            <a:pPr algn="ctr"/>
            <a:r>
              <a:rPr lang="it-IT" b="1" dirty="0" smtClean="0">
                <a:solidFill>
                  <a:srgbClr val="FEA022"/>
                </a:solidFill>
              </a:rPr>
              <a:t>Azione</a:t>
            </a:r>
            <a:endParaRPr lang="it-IT" b="1" dirty="0">
              <a:solidFill>
                <a:srgbClr val="FEA022"/>
              </a:solidFill>
            </a:endParaRPr>
          </a:p>
        </p:txBody>
      </p:sp>
      <p:pic>
        <p:nvPicPr>
          <p:cNvPr id="4" name="Picture 4" descr="BICIPIT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9"/>
          <a:stretch>
            <a:fillRect/>
          </a:stretch>
        </p:blipFill>
        <p:spPr bwMode="auto">
          <a:xfrm>
            <a:off x="4419423" y="1070903"/>
            <a:ext cx="4724577" cy="54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536222" y="1852810"/>
            <a:ext cx="4572000" cy="4154983"/>
          </a:xfrm>
          <a:prstGeom prst="rect">
            <a:avLst/>
          </a:prstGeom>
        </p:spPr>
        <p:txBody>
          <a:bodyPr>
            <a:spAutoFit/>
          </a:bodyPr>
          <a:lstStyle/>
          <a:p>
            <a:pPr algn="ctr"/>
            <a:r>
              <a:rPr lang="it-IT" sz="2400" dirty="0"/>
              <a:t>Il </a:t>
            </a:r>
            <a:r>
              <a:rPr lang="it-IT" sz="2400" dirty="0" err="1"/>
              <a:t>Coracobrachiale</a:t>
            </a:r>
            <a:r>
              <a:rPr lang="it-IT" sz="2400" dirty="0"/>
              <a:t> flette l’arto superiore in avanti e medialmente, in particolare quando questo si trova in estensione</a:t>
            </a:r>
            <a:r>
              <a:rPr lang="it-IT" sz="2400" dirty="0" smtClean="0"/>
              <a:t>.</a:t>
            </a:r>
          </a:p>
          <a:p>
            <a:pPr algn="ctr"/>
            <a:endParaRPr lang="it-IT" sz="2400" dirty="0"/>
          </a:p>
          <a:p>
            <a:pPr algn="ctr"/>
            <a:r>
              <a:rPr lang="it-IT" sz="2400" dirty="0"/>
              <a:t> Ad arto superiore abdotto, agendo insieme alla parte anteriore del Deltoide, ne frena lo spostamento dal fianco</a:t>
            </a:r>
          </a:p>
        </p:txBody>
      </p:sp>
      <p:sp>
        <p:nvSpPr>
          <p:cNvPr id="6" name="Anello 5"/>
          <p:cNvSpPr/>
          <p:nvPr/>
        </p:nvSpPr>
        <p:spPr>
          <a:xfrm rot="593294">
            <a:off x="6858000" y="1975555"/>
            <a:ext cx="381000" cy="1679222"/>
          </a:xfrm>
          <a:prstGeom prst="donut">
            <a:avLst>
              <a:gd name="adj" fmla="val 11543"/>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623662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93886"/>
            <a:ext cx="7024744" cy="1143000"/>
          </a:xfrm>
        </p:spPr>
        <p:txBody>
          <a:bodyPr/>
          <a:lstStyle/>
          <a:p>
            <a:pPr algn="ctr"/>
            <a:r>
              <a:rPr lang="it-IT" b="1" dirty="0" smtClean="0">
                <a:solidFill>
                  <a:srgbClr val="FEA022"/>
                </a:solidFill>
              </a:rPr>
              <a:t>Bicipite</a:t>
            </a:r>
            <a:endParaRPr lang="it-IT" b="1" dirty="0">
              <a:solidFill>
                <a:srgbClr val="FEA022"/>
              </a:solidFill>
            </a:endParaRPr>
          </a:p>
        </p:txBody>
      </p:sp>
      <p:pic>
        <p:nvPicPr>
          <p:cNvPr id="4" name="Picture 4" descr="BICIPITE"/>
          <p:cNvPicPr>
            <a:picLocks noChangeAspect="1" noChangeArrowheads="1"/>
          </p:cNvPicPr>
          <p:nvPr/>
        </p:nvPicPr>
        <p:blipFill>
          <a:blip r:embed="rId2">
            <a:clrChange>
              <a:clrFrom>
                <a:srgbClr val="F8FEFE"/>
              </a:clrFrom>
              <a:clrTo>
                <a:srgbClr val="F8FEFE">
                  <a:alpha val="0"/>
                </a:srgbClr>
              </a:clrTo>
            </a:clrChange>
            <a:extLst>
              <a:ext uri="{28A0092B-C50C-407E-A947-70E740481C1C}">
                <a14:useLocalDpi xmlns:a14="http://schemas.microsoft.com/office/drawing/2010/main" val="0"/>
              </a:ext>
            </a:extLst>
          </a:blip>
          <a:srcRect/>
          <a:stretch>
            <a:fillRect/>
          </a:stretch>
        </p:blipFill>
        <p:spPr bwMode="auto">
          <a:xfrm>
            <a:off x="4490552" y="1436886"/>
            <a:ext cx="4359275" cy="4986109"/>
          </a:xfrm>
          <a:prstGeom prst="rect">
            <a:avLst/>
          </a:prstGeom>
          <a:noFill/>
          <a:extLst>
            <a:ext uri="{909E8E84-426E-40dd-AFC4-6F175D3DCCD1}">
              <a14:hiddenFill xmlns:a14="http://schemas.microsoft.com/office/drawing/2010/main">
                <a:solidFill>
                  <a:srgbClr val="FFFFFF"/>
                </a:solidFill>
              </a14:hiddenFill>
            </a:ext>
          </a:extLst>
        </p:spPr>
      </p:pic>
      <p:sp>
        <p:nvSpPr>
          <p:cNvPr id="5" name="Anello 4"/>
          <p:cNvSpPr/>
          <p:nvPr/>
        </p:nvSpPr>
        <p:spPr>
          <a:xfrm rot="390788">
            <a:off x="6096002" y="2822220"/>
            <a:ext cx="677333" cy="2582333"/>
          </a:xfrm>
          <a:prstGeom prst="donut">
            <a:avLst>
              <a:gd name="adj" fmla="val 6250"/>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6" name="Rettangolo 5"/>
          <p:cNvSpPr/>
          <p:nvPr/>
        </p:nvSpPr>
        <p:spPr>
          <a:xfrm>
            <a:off x="620889" y="2157570"/>
            <a:ext cx="4572000" cy="3477875"/>
          </a:xfrm>
          <a:prstGeom prst="rect">
            <a:avLst/>
          </a:prstGeom>
        </p:spPr>
        <p:txBody>
          <a:bodyPr>
            <a:spAutoFit/>
          </a:bodyPr>
          <a:lstStyle/>
          <a:p>
            <a:pPr algn="ctr"/>
            <a:r>
              <a:rPr lang="it-IT" sz="2000" dirty="0"/>
              <a:t>CAPO LUNGO: TUBERCOLO SOPRA-GLENOIDEO </a:t>
            </a:r>
          </a:p>
          <a:p>
            <a:pPr algn="ctr"/>
            <a:r>
              <a:rPr lang="it-IT" sz="2000" dirty="0"/>
              <a:t>(origina dalla </a:t>
            </a:r>
            <a:r>
              <a:rPr lang="it-IT" sz="2000" dirty="0" err="1"/>
              <a:t>caspula</a:t>
            </a:r>
            <a:r>
              <a:rPr lang="it-IT" sz="2000" dirty="0"/>
              <a:t> fibrosa dell’art. </a:t>
            </a:r>
            <a:r>
              <a:rPr lang="it-IT" sz="2000" dirty="0" err="1"/>
              <a:t>gleo</a:t>
            </a:r>
            <a:r>
              <a:rPr lang="it-IT" sz="2000" dirty="0"/>
              <a:t>-omerale, questo tendine è in continuità col labbro glenoideo</a:t>
            </a:r>
          </a:p>
          <a:p>
            <a:pPr algn="ctr"/>
            <a:r>
              <a:rPr lang="it-IT" sz="2000" dirty="0"/>
              <a:t>CAPO BREVE: PROCESSO CORACOIDEO</a:t>
            </a:r>
          </a:p>
          <a:p>
            <a:pPr algn="ctr"/>
            <a:endParaRPr lang="it-IT" sz="2000" dirty="0"/>
          </a:p>
          <a:p>
            <a:pPr algn="ctr"/>
            <a:r>
              <a:rPr lang="it-IT" sz="2000" dirty="0"/>
              <a:t>SI INSERISCONO INSIEME SULLA TUBEROSITA’ RADIALE</a:t>
            </a: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95349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209219"/>
            <a:ext cx="7024744" cy="1143000"/>
          </a:xfrm>
        </p:spPr>
        <p:txBody>
          <a:bodyPr/>
          <a:lstStyle/>
          <a:p>
            <a:pPr algn="ctr"/>
            <a:r>
              <a:rPr lang="it-IT" b="1" dirty="0" smtClean="0">
                <a:solidFill>
                  <a:srgbClr val="FEA022"/>
                </a:solidFill>
              </a:rPr>
              <a:t>Azione</a:t>
            </a:r>
            <a:endParaRPr lang="it-IT" b="1" dirty="0">
              <a:solidFill>
                <a:srgbClr val="FEA022"/>
              </a:solidFill>
            </a:endParaRPr>
          </a:p>
        </p:txBody>
      </p:sp>
      <p:pic>
        <p:nvPicPr>
          <p:cNvPr id="4" name="Picture 3" descr="catena muscolare ant"/>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61" t="864" b="864"/>
          <a:stretch>
            <a:fillRect/>
          </a:stretch>
        </p:blipFill>
        <p:spPr bwMode="auto">
          <a:xfrm>
            <a:off x="4360333" y="1352219"/>
            <a:ext cx="5102402" cy="504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578556" y="1352219"/>
            <a:ext cx="4572000" cy="2862323"/>
          </a:xfrm>
          <a:prstGeom prst="rect">
            <a:avLst/>
          </a:prstGeom>
        </p:spPr>
        <p:txBody>
          <a:bodyPr>
            <a:spAutoFit/>
          </a:bodyPr>
          <a:lstStyle/>
          <a:p>
            <a:pPr algn="ctr"/>
            <a:r>
              <a:rPr lang="it-IT" dirty="0"/>
              <a:t>A ciascuno dei tendini fa seguito un ventre muscolare allungato; i due ventri possono essere ben separati fino a 7 cm circa dall’articolazione del gomito. Essi terminano in un tendine appiattito che s’inserisce alla parte posteriore rugosa della tuberosità del Radio.</a:t>
            </a:r>
          </a:p>
          <a:p>
            <a:pPr algn="ctr"/>
            <a:r>
              <a:rPr lang="it-IT" dirty="0"/>
              <a:t> Una borsa è interposta tra il tendine e la parte anteriore liscia della tuberosità</a:t>
            </a:r>
          </a:p>
        </p:txBody>
      </p:sp>
      <p:sp>
        <p:nvSpPr>
          <p:cNvPr id="6" name="Rettangolo 5"/>
          <p:cNvSpPr/>
          <p:nvPr/>
        </p:nvSpPr>
        <p:spPr>
          <a:xfrm>
            <a:off x="578556" y="4393947"/>
            <a:ext cx="4572000" cy="1938992"/>
          </a:xfrm>
          <a:prstGeom prst="rect">
            <a:avLst/>
          </a:prstGeom>
        </p:spPr>
        <p:txBody>
          <a:bodyPr>
            <a:spAutoFit/>
          </a:bodyPr>
          <a:lstStyle/>
          <a:p>
            <a:pPr algn="ctr"/>
            <a:r>
              <a:rPr lang="it-IT" sz="2000" dirty="0">
                <a:solidFill>
                  <a:srgbClr val="FEA022"/>
                </a:solidFill>
              </a:rPr>
              <a:t>AZIONI: il bicipite è un robusto supinatore e flessore del gomito, con maggiore efficienza quando l’avambraccio è supinato; inoltre in lieve misura è un flessore della spalla. </a:t>
            </a: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61494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223330"/>
            <a:ext cx="7024744" cy="1143000"/>
          </a:xfrm>
        </p:spPr>
        <p:txBody>
          <a:bodyPr/>
          <a:lstStyle/>
          <a:p>
            <a:pPr algn="ctr"/>
            <a:r>
              <a:rPr lang="it-IT" b="1" dirty="0" smtClean="0">
                <a:solidFill>
                  <a:srgbClr val="FEA022"/>
                </a:solidFill>
              </a:rPr>
              <a:t>Tricipite</a:t>
            </a:r>
            <a:endParaRPr lang="it-IT" b="1" dirty="0">
              <a:solidFill>
                <a:srgbClr val="FEA022"/>
              </a:solidFill>
            </a:endParaRPr>
          </a:p>
        </p:txBody>
      </p:sp>
      <p:pic>
        <p:nvPicPr>
          <p:cNvPr id="4" name="Picture 5" descr="DELTOID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6674" y="1606197"/>
            <a:ext cx="5400675" cy="4981575"/>
          </a:xfrm>
          <a:prstGeom prst="rect">
            <a:avLst/>
          </a:prstGeom>
          <a:noFill/>
          <a:extLst>
            <a:ext uri="{909E8E84-426E-40dd-AFC4-6F175D3DCCD1}">
              <a14:hiddenFill xmlns:a14="http://schemas.microsoft.com/office/drawing/2010/main">
                <a:solidFill>
                  <a:srgbClr val="FFFFFF"/>
                </a:solidFill>
              </a14:hiddenFill>
            </a:ext>
          </a:extLst>
        </p:spPr>
      </p:pic>
      <p:sp>
        <p:nvSpPr>
          <p:cNvPr id="5" name="Anello 4"/>
          <p:cNvSpPr/>
          <p:nvPr/>
        </p:nvSpPr>
        <p:spPr>
          <a:xfrm rot="21204963">
            <a:off x="7701346" y="3824112"/>
            <a:ext cx="733778" cy="1820333"/>
          </a:xfrm>
          <a:prstGeom prst="donut">
            <a:avLst>
              <a:gd name="adj" fmla="val 5719"/>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6" name="Rettangolo 5"/>
          <p:cNvSpPr/>
          <p:nvPr/>
        </p:nvSpPr>
        <p:spPr>
          <a:xfrm>
            <a:off x="578555" y="2367171"/>
            <a:ext cx="3654778" cy="2677656"/>
          </a:xfrm>
          <a:prstGeom prst="rect">
            <a:avLst/>
          </a:prstGeom>
        </p:spPr>
        <p:txBody>
          <a:bodyPr wrap="square">
            <a:spAutoFit/>
          </a:bodyPr>
          <a:lstStyle/>
          <a:p>
            <a:pPr algn="ctr"/>
            <a:r>
              <a:rPr lang="de-DE" sz="2800" dirty="0"/>
              <a:t>E’ FORMATO DA TRE CAPI CHE SI INSERISCONO IN UN TENDINE COMUNE SULL’OLECRA-NO DELL’ULNA</a:t>
            </a: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4100776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AZIO QUAD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7711" y="1682044"/>
            <a:ext cx="4114800" cy="4061178"/>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50333" y="1473369"/>
            <a:ext cx="4572000" cy="5016758"/>
          </a:xfrm>
          <a:prstGeom prst="rect">
            <a:avLst/>
          </a:prstGeom>
        </p:spPr>
        <p:txBody>
          <a:bodyPr>
            <a:spAutoFit/>
          </a:bodyPr>
          <a:lstStyle/>
          <a:p>
            <a:pPr algn="ctr"/>
            <a:r>
              <a:rPr lang="it-IT" sz="2000" dirty="0"/>
              <a:t>Il capo lungo origina con un tendine appiattito dal tubercolo sotto-glenoideo della scapola ed è qui fuso con la capsula articolare, i fasci si portano in basso e </a:t>
            </a:r>
            <a:r>
              <a:rPr lang="it-IT" sz="2000" dirty="0" err="1"/>
              <a:t>medialemente</a:t>
            </a:r>
            <a:r>
              <a:rPr lang="it-IT" sz="2000" dirty="0"/>
              <a:t> rispetto al capo laterale e </a:t>
            </a:r>
            <a:r>
              <a:rPr lang="it-IT" sz="2000" dirty="0" err="1"/>
              <a:t>superficialemente</a:t>
            </a:r>
            <a:r>
              <a:rPr lang="it-IT" sz="2000" dirty="0"/>
              <a:t> al capo mediale per unirsi agli altri due capi</a:t>
            </a:r>
            <a:r>
              <a:rPr lang="it-IT" sz="2000" dirty="0" smtClean="0"/>
              <a:t>.</a:t>
            </a:r>
            <a:endParaRPr lang="it-IT" sz="2000" dirty="0"/>
          </a:p>
          <a:p>
            <a:pPr algn="ctr"/>
            <a:r>
              <a:rPr lang="it-IT" sz="2000" dirty="0"/>
              <a:t>Il capo laterale origina dal una cresta della faccia posteriore dell’omero, dal </a:t>
            </a:r>
            <a:r>
              <a:rPr lang="it-IT" sz="2000" dirty="0" err="1"/>
              <a:t>mrine</a:t>
            </a:r>
            <a:r>
              <a:rPr lang="it-IT" sz="2000" dirty="0"/>
              <a:t> laterale del corpo dell’omero e dal setto intermuscolare laterale. Questi fasci convergono verso il tendine comune</a:t>
            </a:r>
          </a:p>
        </p:txBody>
      </p:sp>
      <p:sp>
        <p:nvSpPr>
          <p:cNvPr id="6" name="Rettangolo 5"/>
          <p:cNvSpPr/>
          <p:nvPr/>
        </p:nvSpPr>
        <p:spPr>
          <a:xfrm>
            <a:off x="550333" y="679188"/>
            <a:ext cx="8071556" cy="830997"/>
          </a:xfrm>
          <a:prstGeom prst="rect">
            <a:avLst/>
          </a:prstGeom>
        </p:spPr>
        <p:txBody>
          <a:bodyPr wrap="square">
            <a:spAutoFit/>
          </a:bodyPr>
          <a:lstStyle/>
          <a:p>
            <a:pPr algn="ctr"/>
            <a:r>
              <a:rPr lang="it-IT" sz="2400" b="1" dirty="0">
                <a:solidFill>
                  <a:srgbClr val="FEA022"/>
                </a:solidFill>
                <a:latin typeface="+mj-lt"/>
              </a:rPr>
              <a:t>AZIONE: il tricipite è il maggiore estensore del gomito.</a:t>
            </a: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32291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ctangle 2" descr="cuffia da sopra"/>
          <p:cNvSpPr>
            <a:spLocks noChangeArrowheads="1"/>
          </p:cNvSpPr>
          <p:nvPr/>
        </p:nvSpPr>
        <p:spPr bwMode="auto">
          <a:xfrm>
            <a:off x="838200" y="782108"/>
            <a:ext cx="7467600" cy="5638800"/>
          </a:xfrm>
          <a:prstGeom prst="rect">
            <a:avLst/>
          </a:prstGeom>
          <a:blipFill dpi="0" rotWithShape="0">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588265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293885"/>
            <a:ext cx="7024744" cy="1143000"/>
          </a:xfrm>
        </p:spPr>
        <p:txBody>
          <a:bodyPr/>
          <a:lstStyle/>
          <a:p>
            <a:pPr algn="ctr"/>
            <a:r>
              <a:rPr lang="it-IT" b="1" dirty="0" smtClean="0">
                <a:solidFill>
                  <a:srgbClr val="FEA022"/>
                </a:solidFill>
              </a:rPr>
              <a:t>Brachioradiale</a:t>
            </a:r>
            <a:endParaRPr lang="it-IT" b="1" dirty="0">
              <a:solidFill>
                <a:srgbClr val="FEA022"/>
              </a:solidFill>
            </a:endParaRPr>
          </a:p>
        </p:txBody>
      </p:sp>
      <p:sp>
        <p:nvSpPr>
          <p:cNvPr id="4" name="Rettangolo 3"/>
          <p:cNvSpPr/>
          <p:nvPr/>
        </p:nvSpPr>
        <p:spPr>
          <a:xfrm>
            <a:off x="550333" y="1514959"/>
            <a:ext cx="4572000" cy="4893647"/>
          </a:xfrm>
          <a:prstGeom prst="rect">
            <a:avLst/>
          </a:prstGeom>
        </p:spPr>
        <p:txBody>
          <a:bodyPr>
            <a:spAutoFit/>
          </a:bodyPr>
          <a:lstStyle/>
          <a:p>
            <a:pPr algn="ctr"/>
            <a:r>
              <a:rPr lang="it-IT" sz="2400" dirty="0"/>
              <a:t>ORIGINE: cresta </a:t>
            </a:r>
            <a:r>
              <a:rPr lang="it-IT" sz="2400" dirty="0" err="1"/>
              <a:t>sorpacondiloidea</a:t>
            </a:r>
            <a:r>
              <a:rPr lang="it-IT" sz="2400" dirty="0"/>
              <a:t> laterale dell’omero;</a:t>
            </a:r>
          </a:p>
          <a:p>
            <a:pPr algn="ctr"/>
            <a:r>
              <a:rPr lang="it-IT" sz="2400" dirty="0"/>
              <a:t>INSERZIONE: processo stiloideo del radio.</a:t>
            </a:r>
          </a:p>
          <a:p>
            <a:pPr algn="ctr"/>
            <a:r>
              <a:rPr lang="it-IT" sz="2400" dirty="0"/>
              <a:t>AZIONE: </a:t>
            </a:r>
            <a:r>
              <a:rPr lang="it-IT" sz="2400" dirty="0" err="1"/>
              <a:t>monoarticolare</a:t>
            </a:r>
            <a:r>
              <a:rPr lang="it-IT" sz="2400" dirty="0"/>
              <a:t>, porta l’avambraccio in una posizione intermedia tra pronazione e supinazione. In questa posizione è un flessore del gomito; la sua azione è limitata con avambraccio in supinazione.</a:t>
            </a:r>
          </a:p>
        </p:txBody>
      </p:sp>
      <p:pic>
        <p:nvPicPr>
          <p:cNvPr id="6" name="Immagine 5" descr="brachioradi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08540" y="2988683"/>
            <a:ext cx="4958325" cy="2010876"/>
          </a:xfrm>
          <a:prstGeom prst="rect">
            <a:avLst/>
          </a:prstGeom>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428767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51555" y="743071"/>
            <a:ext cx="4572000" cy="5632312"/>
          </a:xfrm>
          <a:prstGeom prst="rect">
            <a:avLst/>
          </a:prstGeom>
        </p:spPr>
        <p:txBody>
          <a:bodyPr>
            <a:spAutoFit/>
          </a:bodyPr>
          <a:lstStyle/>
          <a:p>
            <a:r>
              <a:rPr lang="it-IT" dirty="0"/>
              <a:t> La spina scapolare divide i 2/3 inferiori dal terzo superiore, detti rispettivamente fossa </a:t>
            </a:r>
            <a:r>
              <a:rPr lang="it-IT" dirty="0" err="1"/>
              <a:t>infraspinata</a:t>
            </a:r>
            <a:r>
              <a:rPr lang="it-IT" dirty="0"/>
              <a:t> e </a:t>
            </a:r>
            <a:r>
              <a:rPr lang="it-IT" dirty="0" err="1"/>
              <a:t>sovraspinata</a:t>
            </a:r>
            <a:r>
              <a:rPr lang="it-IT" dirty="0"/>
              <a:t> perché danno origine agli omonimi muscoli. Il margine vertebrale </a:t>
            </a:r>
            <a:r>
              <a:rPr lang="it-IT" dirty="0" smtClean="0"/>
              <a:t>da </a:t>
            </a:r>
            <a:r>
              <a:rPr lang="it-IT" dirty="0"/>
              <a:t>inserzione a diversi fasci muscolari provenienti dalle vertebre e dal torace; quello </a:t>
            </a:r>
            <a:r>
              <a:rPr lang="it-IT" dirty="0" smtClean="0"/>
              <a:t>ascellare </a:t>
            </a:r>
            <a:r>
              <a:rPr lang="it-IT" dirty="0"/>
              <a:t>presenta una tuberosità detta infraglenoidea dalla quale origina il capo lungo del tricipite brachiale. Nel margine superiore si trova l'incisura scapolare (ridotta ad un foro per la presenza di un tendine), che permette il passaggio del nervo soprascapolare. La scapola si articola anche con l'omero, attraverso la cavità glenoidea, presente nell'angolo laterale, e permette l'attacco dei muscoli del torace, della colonna vertebrale e dell'arto superiore.</a:t>
            </a:r>
          </a:p>
        </p:txBody>
      </p:sp>
      <p:pic>
        <p:nvPicPr>
          <p:cNvPr id="5" name="Picture 3" descr="scapola1"/>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932363" y="1108075"/>
            <a:ext cx="3755305" cy="4733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4075820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0" y="928509"/>
            <a:ext cx="7024744" cy="1515655"/>
          </a:xfrm>
        </p:spPr>
        <p:txBody>
          <a:bodyPr>
            <a:normAutofit fontScale="90000"/>
          </a:bodyPr>
          <a:lstStyle/>
          <a:p>
            <a:pPr algn="ctr"/>
            <a:r>
              <a:rPr lang="pl-PL" sz="4400" b="1" dirty="0">
                <a:solidFill>
                  <a:srgbClr val="FEA022"/>
                </a:solidFill>
              </a:rPr>
              <a:t>MUSCOLI ANTERIORI DELL’AVAMBRACCIO</a:t>
            </a:r>
            <a:r>
              <a:rPr lang="pl-PL" b="1" dirty="0"/>
              <a:t/>
            </a:r>
            <a:br>
              <a:rPr lang="pl-PL" b="1" dirty="0"/>
            </a:br>
            <a:endParaRPr lang="it-IT" b="1" dirty="0"/>
          </a:p>
        </p:txBody>
      </p:sp>
      <p:sp>
        <p:nvSpPr>
          <p:cNvPr id="4" name="Rettangolo 3"/>
          <p:cNvSpPr/>
          <p:nvPr/>
        </p:nvSpPr>
        <p:spPr>
          <a:xfrm>
            <a:off x="729284" y="2343477"/>
            <a:ext cx="4572000" cy="1477328"/>
          </a:xfrm>
          <a:prstGeom prst="rect">
            <a:avLst/>
          </a:prstGeom>
        </p:spPr>
        <p:txBody>
          <a:bodyPr>
            <a:spAutoFit/>
          </a:bodyPr>
          <a:lstStyle/>
          <a:p>
            <a:r>
              <a:rPr lang="en-US" dirty="0"/>
              <a:t>PRONATORE ROTONDO</a:t>
            </a:r>
          </a:p>
          <a:p>
            <a:r>
              <a:rPr lang="en-US" dirty="0"/>
              <a:t>FLESSORE SUP. DELLE DITA</a:t>
            </a:r>
          </a:p>
          <a:p>
            <a:r>
              <a:rPr lang="en-US" dirty="0"/>
              <a:t>FLESSORE RADIALE DEL CARPO</a:t>
            </a:r>
          </a:p>
          <a:p>
            <a:r>
              <a:rPr lang="en-US" dirty="0"/>
              <a:t>PALMARE LUNGO</a:t>
            </a:r>
          </a:p>
          <a:p>
            <a:r>
              <a:rPr lang="en-US" dirty="0"/>
              <a:t>FLESSORE ULNARE DEL CARPO</a:t>
            </a:r>
          </a:p>
        </p:txBody>
      </p:sp>
      <p:sp>
        <p:nvSpPr>
          <p:cNvPr id="5" name="Rettangolo 4"/>
          <p:cNvSpPr/>
          <p:nvPr/>
        </p:nvSpPr>
        <p:spPr>
          <a:xfrm>
            <a:off x="729284" y="4644892"/>
            <a:ext cx="4572000" cy="923330"/>
          </a:xfrm>
          <a:prstGeom prst="rect">
            <a:avLst/>
          </a:prstGeom>
        </p:spPr>
        <p:txBody>
          <a:bodyPr>
            <a:spAutoFit/>
          </a:bodyPr>
          <a:lstStyle/>
          <a:p>
            <a:r>
              <a:rPr lang="en-US" dirty="0"/>
              <a:t>PRONATORE QUADRATO</a:t>
            </a:r>
          </a:p>
          <a:p>
            <a:r>
              <a:rPr lang="en-US" dirty="0"/>
              <a:t>FLESSORE PROFONDO DELLE DITA</a:t>
            </a:r>
          </a:p>
          <a:p>
            <a:r>
              <a:rPr lang="en-US" dirty="0"/>
              <a:t>FLESSORE LUNGO DEL POLLICE</a:t>
            </a:r>
          </a:p>
        </p:txBody>
      </p:sp>
      <p:sp>
        <p:nvSpPr>
          <p:cNvPr id="6" name="AutoShape 4"/>
          <p:cNvSpPr>
            <a:spLocks/>
          </p:cNvSpPr>
          <p:nvPr/>
        </p:nvSpPr>
        <p:spPr bwMode="auto">
          <a:xfrm>
            <a:off x="4680056" y="2231457"/>
            <a:ext cx="381000" cy="1712239"/>
          </a:xfrm>
          <a:prstGeom prst="rightBrace">
            <a:avLst>
              <a:gd name="adj1" fmla="val 5333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7" name="AutoShape 7"/>
          <p:cNvSpPr>
            <a:spLocks/>
          </p:cNvSpPr>
          <p:nvPr/>
        </p:nvSpPr>
        <p:spPr bwMode="auto">
          <a:xfrm>
            <a:off x="4756256" y="4451384"/>
            <a:ext cx="228600" cy="1257433"/>
          </a:xfrm>
          <a:prstGeom prst="rightBrace">
            <a:avLst>
              <a:gd name="adj1" fmla="val 7777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 name="Rettangolo 7"/>
          <p:cNvSpPr/>
          <p:nvPr/>
        </p:nvSpPr>
        <p:spPr>
          <a:xfrm>
            <a:off x="5434735" y="2907047"/>
            <a:ext cx="2524549" cy="369332"/>
          </a:xfrm>
          <a:prstGeom prst="rect">
            <a:avLst/>
          </a:prstGeom>
        </p:spPr>
        <p:txBody>
          <a:bodyPr wrap="none">
            <a:spAutoFit/>
          </a:bodyPr>
          <a:lstStyle/>
          <a:p>
            <a:r>
              <a:rPr lang="de-DE" b="1" dirty="0">
                <a:solidFill>
                  <a:srgbClr val="FEA022"/>
                </a:solidFill>
              </a:rPr>
              <a:t>STRATO SUPERFICIALE</a:t>
            </a:r>
          </a:p>
        </p:txBody>
      </p:sp>
      <p:sp>
        <p:nvSpPr>
          <p:cNvPr id="9" name="Rettangolo 8"/>
          <p:cNvSpPr/>
          <p:nvPr/>
        </p:nvSpPr>
        <p:spPr>
          <a:xfrm>
            <a:off x="5573369" y="4910190"/>
            <a:ext cx="2385915" cy="369332"/>
          </a:xfrm>
          <a:prstGeom prst="rect">
            <a:avLst/>
          </a:prstGeom>
        </p:spPr>
        <p:txBody>
          <a:bodyPr wrap="none">
            <a:spAutoFit/>
          </a:bodyPr>
          <a:lstStyle/>
          <a:p>
            <a:r>
              <a:rPr lang="es-ES_tradnl" b="1" dirty="0">
                <a:solidFill>
                  <a:srgbClr val="FEA022"/>
                </a:solidFill>
              </a:rPr>
              <a:t>STRATO PROFONDO</a:t>
            </a:r>
          </a:p>
        </p:txBody>
      </p:sp>
      <p:sp>
        <p:nvSpPr>
          <p:cNvPr id="10" name="CasellaDiTesto 9"/>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3602343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24585" y="606996"/>
            <a:ext cx="7910190" cy="1323439"/>
          </a:xfrm>
          <a:prstGeom prst="rect">
            <a:avLst/>
          </a:prstGeom>
        </p:spPr>
        <p:txBody>
          <a:bodyPr wrap="square">
            <a:spAutoFit/>
          </a:bodyPr>
          <a:lstStyle/>
          <a:p>
            <a:pPr algn="ctr"/>
            <a:r>
              <a:rPr lang="it-IT" sz="4000" b="1" dirty="0">
                <a:solidFill>
                  <a:schemeClr val="accent6"/>
                </a:solidFill>
              </a:rPr>
              <a:t>MUSCOLI POSTERIORI DELL’AVAMBRACCIO</a:t>
            </a:r>
          </a:p>
        </p:txBody>
      </p:sp>
      <p:sp>
        <p:nvSpPr>
          <p:cNvPr id="5" name="Rettangolo 4"/>
          <p:cNvSpPr/>
          <p:nvPr/>
        </p:nvSpPr>
        <p:spPr>
          <a:xfrm>
            <a:off x="864098" y="2552721"/>
            <a:ext cx="4572000" cy="923330"/>
          </a:xfrm>
          <a:prstGeom prst="rect">
            <a:avLst/>
          </a:prstGeom>
        </p:spPr>
        <p:txBody>
          <a:bodyPr>
            <a:spAutoFit/>
          </a:bodyPr>
          <a:lstStyle/>
          <a:p>
            <a:r>
              <a:rPr lang="es-ES_tradnl" dirty="0"/>
              <a:t>ESTENSORE DELLE DITA</a:t>
            </a:r>
          </a:p>
          <a:p>
            <a:r>
              <a:rPr lang="es-ES_tradnl" dirty="0"/>
              <a:t>ESTENSORE DEL MIGNOLO</a:t>
            </a:r>
          </a:p>
          <a:p>
            <a:r>
              <a:rPr lang="es-ES_tradnl" dirty="0"/>
              <a:t>ESTENSORE ULNARE DEL CARPO</a:t>
            </a:r>
          </a:p>
        </p:txBody>
      </p:sp>
      <p:sp>
        <p:nvSpPr>
          <p:cNvPr id="6" name="Rettangolo 5"/>
          <p:cNvSpPr/>
          <p:nvPr/>
        </p:nvSpPr>
        <p:spPr>
          <a:xfrm>
            <a:off x="864098" y="4235694"/>
            <a:ext cx="4572000" cy="1477328"/>
          </a:xfrm>
          <a:prstGeom prst="rect">
            <a:avLst/>
          </a:prstGeom>
        </p:spPr>
        <p:txBody>
          <a:bodyPr>
            <a:spAutoFit/>
          </a:bodyPr>
          <a:lstStyle/>
          <a:p>
            <a:r>
              <a:rPr lang="tr-TR" dirty="0"/>
              <a:t>SUPINATORE</a:t>
            </a:r>
          </a:p>
          <a:p>
            <a:r>
              <a:rPr lang="tr-TR" dirty="0"/>
              <a:t>ABDUTTORE LUNGO DEL POLICE</a:t>
            </a:r>
          </a:p>
          <a:p>
            <a:r>
              <a:rPr lang="tr-TR" dirty="0"/>
              <a:t>ESTENSORE BREVE DEL POLLICE</a:t>
            </a:r>
          </a:p>
          <a:p>
            <a:r>
              <a:rPr lang="tr-TR" dirty="0"/>
              <a:t>ESTENSORE LUNGO DEL POLLICE</a:t>
            </a:r>
          </a:p>
          <a:p>
            <a:r>
              <a:rPr lang="tr-TR" dirty="0"/>
              <a:t>ESTENSORE DELL’INDICE</a:t>
            </a:r>
          </a:p>
        </p:txBody>
      </p:sp>
      <p:sp>
        <p:nvSpPr>
          <p:cNvPr id="7" name="AutoShape 4"/>
          <p:cNvSpPr>
            <a:spLocks/>
          </p:cNvSpPr>
          <p:nvPr/>
        </p:nvSpPr>
        <p:spPr bwMode="auto">
          <a:xfrm>
            <a:off x="4814750" y="2263412"/>
            <a:ext cx="325018" cy="1339885"/>
          </a:xfrm>
          <a:prstGeom prst="rightBrace">
            <a:avLst>
              <a:gd name="adj1" fmla="val 18333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 name="AutoShape 7"/>
          <p:cNvSpPr>
            <a:spLocks/>
          </p:cNvSpPr>
          <p:nvPr/>
        </p:nvSpPr>
        <p:spPr bwMode="auto">
          <a:xfrm>
            <a:off x="4859313" y="4045081"/>
            <a:ext cx="414146" cy="1667941"/>
          </a:xfrm>
          <a:prstGeom prst="rightBrace">
            <a:avLst>
              <a:gd name="adj1" fmla="val 7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9" name="Rettangolo 8"/>
          <p:cNvSpPr/>
          <p:nvPr/>
        </p:nvSpPr>
        <p:spPr>
          <a:xfrm>
            <a:off x="5436098" y="2747327"/>
            <a:ext cx="2524549" cy="369332"/>
          </a:xfrm>
          <a:prstGeom prst="rect">
            <a:avLst/>
          </a:prstGeom>
        </p:spPr>
        <p:txBody>
          <a:bodyPr wrap="none">
            <a:spAutoFit/>
          </a:bodyPr>
          <a:lstStyle/>
          <a:p>
            <a:r>
              <a:rPr lang="de-DE" b="1" dirty="0">
                <a:solidFill>
                  <a:srgbClr val="FEA022"/>
                </a:solidFill>
              </a:rPr>
              <a:t>STRATO SUPERFICIALE</a:t>
            </a:r>
          </a:p>
        </p:txBody>
      </p:sp>
      <p:sp>
        <p:nvSpPr>
          <p:cNvPr id="11" name="Rettangolo 10"/>
          <p:cNvSpPr/>
          <p:nvPr/>
        </p:nvSpPr>
        <p:spPr>
          <a:xfrm>
            <a:off x="5436098" y="4735354"/>
            <a:ext cx="2385915" cy="369332"/>
          </a:xfrm>
          <a:prstGeom prst="rect">
            <a:avLst/>
          </a:prstGeom>
        </p:spPr>
        <p:txBody>
          <a:bodyPr wrap="none">
            <a:spAutoFit/>
          </a:bodyPr>
          <a:lstStyle/>
          <a:p>
            <a:r>
              <a:rPr lang="es-ES_tradnl" b="1" dirty="0">
                <a:solidFill>
                  <a:srgbClr val="FEA022"/>
                </a:solidFill>
              </a:rPr>
              <a:t>STRATO PROFONDO</a:t>
            </a:r>
          </a:p>
        </p:txBody>
      </p:sp>
      <p:sp>
        <p:nvSpPr>
          <p:cNvPr id="12" name="CasellaDiTesto 11"/>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358003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vambraccio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6" y="733286"/>
            <a:ext cx="7576941" cy="5672576"/>
          </a:xfrm>
          <a:prstGeom prst="rect">
            <a:avLst/>
          </a:prstGeom>
        </p:spPr>
      </p:pic>
      <p:sp>
        <p:nvSpPr>
          <p:cNvPr id="5" name="CasellaDiTesto 4"/>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875491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pic>
        <p:nvPicPr>
          <p:cNvPr id="6" name="Immagine 5" descr="wpid-q5ewehqsln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735" y="662635"/>
            <a:ext cx="5264537" cy="5826061"/>
          </a:xfrm>
          <a:prstGeom prst="rect">
            <a:avLst/>
          </a:prstGeom>
        </p:spPr>
      </p:pic>
    </p:spTree>
    <p:extLst>
      <p:ext uri="{BB962C8B-B14F-4D97-AF65-F5344CB8AC3E}">
        <p14:creationId xmlns:p14="http://schemas.microsoft.com/office/powerpoint/2010/main" val="356969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capo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13" y="1301609"/>
            <a:ext cx="8185010" cy="4870834"/>
          </a:xfrm>
          <a:prstGeom prst="rect">
            <a:avLst/>
          </a:prstGeom>
        </p:spPr>
      </p:pic>
      <p:sp>
        <p:nvSpPr>
          <p:cNvPr id="3" name="CasellaDiTesto 2"/>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5557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566892"/>
            <a:ext cx="7024744" cy="801886"/>
          </a:xfrm>
        </p:spPr>
        <p:txBody>
          <a:bodyPr/>
          <a:lstStyle/>
          <a:p>
            <a:pPr algn="ctr"/>
            <a:r>
              <a:rPr lang="it-IT" b="1" dirty="0" smtClean="0">
                <a:solidFill>
                  <a:srgbClr val="FEA022"/>
                </a:solidFill>
              </a:rPr>
              <a:t>La Clavicola</a:t>
            </a:r>
            <a:endParaRPr lang="it-IT" b="1" dirty="0">
              <a:solidFill>
                <a:srgbClr val="FEA022"/>
              </a:solidFill>
            </a:endParaRPr>
          </a:p>
        </p:txBody>
      </p:sp>
      <p:sp>
        <p:nvSpPr>
          <p:cNvPr id="4" name="Rettangolo 3"/>
          <p:cNvSpPr/>
          <p:nvPr/>
        </p:nvSpPr>
        <p:spPr>
          <a:xfrm>
            <a:off x="761999" y="1397911"/>
            <a:ext cx="7605889" cy="830997"/>
          </a:xfrm>
          <a:prstGeom prst="rect">
            <a:avLst/>
          </a:prstGeom>
        </p:spPr>
        <p:txBody>
          <a:bodyPr wrap="square">
            <a:spAutoFit/>
          </a:bodyPr>
          <a:lstStyle/>
          <a:p>
            <a:pPr algn="ctr"/>
            <a:r>
              <a:rPr lang="it-IT" sz="2400" dirty="0"/>
              <a:t> È un osso lungo, disposto orizzontalmente, nella parte superiore e anteriore del torace. </a:t>
            </a:r>
          </a:p>
        </p:txBody>
      </p:sp>
      <p:pic>
        <p:nvPicPr>
          <p:cNvPr id="5" name="Picture 4" descr="Clavicula_in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051050" y="2228908"/>
            <a:ext cx="4968875"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Rettangolo 5"/>
          <p:cNvSpPr/>
          <p:nvPr/>
        </p:nvSpPr>
        <p:spPr>
          <a:xfrm>
            <a:off x="761998" y="4227184"/>
            <a:ext cx="7605889" cy="1938992"/>
          </a:xfrm>
          <a:prstGeom prst="rect">
            <a:avLst/>
          </a:prstGeom>
        </p:spPr>
        <p:txBody>
          <a:bodyPr wrap="square">
            <a:spAutoFit/>
          </a:bodyPr>
          <a:lstStyle/>
          <a:p>
            <a:pPr algn="ctr"/>
            <a:r>
              <a:rPr lang="it-IT" sz="2400" dirty="0"/>
              <a:t>Si articola con la scapola (processo acromiale), con la quale stabilizza l'articolazione della spalla, dando attacco ai muscoli dell'arto superiore, del torace e del dorso. Si articola anche col manubrio dello sterno.</a:t>
            </a:r>
          </a:p>
        </p:txBody>
      </p:sp>
      <p:sp>
        <p:nvSpPr>
          <p:cNvPr id="7" name="CasellaDiTesto 6"/>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107229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492" y="645705"/>
            <a:ext cx="7024744" cy="762479"/>
          </a:xfrm>
        </p:spPr>
        <p:txBody>
          <a:bodyPr/>
          <a:lstStyle/>
          <a:p>
            <a:pPr algn="ctr"/>
            <a:r>
              <a:rPr lang="it-IT" b="1" dirty="0" smtClean="0">
                <a:solidFill>
                  <a:schemeClr val="accent6"/>
                </a:solidFill>
              </a:rPr>
              <a:t>Omero</a:t>
            </a:r>
            <a:endParaRPr lang="it-IT" b="1" dirty="0">
              <a:solidFill>
                <a:schemeClr val="accent6"/>
              </a:solidFill>
            </a:endParaRPr>
          </a:p>
        </p:txBody>
      </p:sp>
      <p:pic>
        <p:nvPicPr>
          <p:cNvPr id="4" name="Immagine 3" descr="omero-os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241" y="1408184"/>
            <a:ext cx="4058631" cy="5194831"/>
          </a:xfrm>
          <a:prstGeom prst="rect">
            <a:avLst/>
          </a:prstGeom>
        </p:spPr>
      </p:pic>
      <p:sp>
        <p:nvSpPr>
          <p:cNvPr id="5" name="CasellaDiTesto 4"/>
          <p:cNvSpPr txBox="1"/>
          <p:nvPr/>
        </p:nvSpPr>
        <p:spPr>
          <a:xfrm>
            <a:off x="808809" y="1711911"/>
            <a:ext cx="2958562" cy="4431983"/>
          </a:xfrm>
          <a:prstGeom prst="rect">
            <a:avLst/>
          </a:prstGeom>
          <a:noFill/>
        </p:spPr>
        <p:txBody>
          <a:bodyPr wrap="none" rtlCol="0">
            <a:spAutoFit/>
          </a:bodyPr>
          <a:lstStyle/>
          <a:p>
            <a:r>
              <a:rPr lang="hr-HR" sz="2400" dirty="0"/>
              <a:t>EPIFISI </a:t>
            </a:r>
            <a:r>
              <a:rPr lang="hr-HR" sz="2400" dirty="0" smtClean="0"/>
              <a:t>PROSSIMALE</a:t>
            </a:r>
          </a:p>
          <a:p>
            <a:endParaRPr lang="hr-HR" sz="2400" dirty="0" smtClean="0"/>
          </a:p>
          <a:p>
            <a:endParaRPr lang="hr-HR" sz="2400" dirty="0"/>
          </a:p>
          <a:p>
            <a:endParaRPr lang="hr-HR" sz="2400" dirty="0" smtClean="0"/>
          </a:p>
          <a:p>
            <a:endParaRPr lang="hr-HR" sz="2400" dirty="0"/>
          </a:p>
          <a:p>
            <a:r>
              <a:rPr lang="hr-HR" sz="2400" dirty="0" smtClean="0"/>
              <a:t>DIAFISI</a:t>
            </a:r>
          </a:p>
          <a:p>
            <a:endParaRPr lang="hr-HR" sz="2400" dirty="0"/>
          </a:p>
          <a:p>
            <a:endParaRPr lang="hr-HR" sz="2400" dirty="0"/>
          </a:p>
          <a:p>
            <a:endParaRPr lang="hr-HR" sz="2400" dirty="0" smtClean="0"/>
          </a:p>
          <a:p>
            <a:endParaRPr lang="hr-HR" sz="2400" dirty="0"/>
          </a:p>
          <a:p>
            <a:r>
              <a:rPr lang="hr-HR" sz="2400" dirty="0"/>
              <a:t>EPIFISI DISTALE</a:t>
            </a:r>
          </a:p>
          <a:p>
            <a:endParaRPr lang="it-IT" dirty="0"/>
          </a:p>
        </p:txBody>
      </p:sp>
      <p:sp>
        <p:nvSpPr>
          <p:cNvPr id="6" name="CasellaDiTesto 5"/>
          <p:cNvSpPr txBox="1"/>
          <p:nvPr/>
        </p:nvSpPr>
        <p:spPr>
          <a:xfrm>
            <a:off x="4754879" y="-14111"/>
            <a:ext cx="3313355" cy="523220"/>
          </a:xfrm>
          <a:prstGeom prst="rect">
            <a:avLst/>
          </a:prstGeom>
          <a:noFill/>
        </p:spPr>
        <p:txBody>
          <a:bodyPr wrap="square" rtlCol="0">
            <a:spAutoFit/>
          </a:bodyPr>
          <a:lstStyle/>
          <a:p>
            <a:pPr algn="ctr"/>
            <a:r>
              <a:rPr lang="it-IT" sz="1400" dirty="0" smtClean="0">
                <a:solidFill>
                  <a:schemeClr val="accent2">
                    <a:lumMod val="50000"/>
                  </a:schemeClr>
                </a:solidFill>
              </a:rPr>
              <a:t>Dott. Matteo Balocco</a:t>
            </a:r>
          </a:p>
          <a:p>
            <a:pPr algn="ctr"/>
            <a:r>
              <a:rPr lang="it-IT" sz="1400" dirty="0" smtClean="0">
                <a:solidFill>
                  <a:schemeClr val="accent2">
                    <a:lumMod val="50000"/>
                  </a:schemeClr>
                </a:solidFill>
              </a:rPr>
              <a:t>Corso maestri  yoga 2016</a:t>
            </a:r>
            <a:endParaRPr lang="it-IT" sz="1400" dirty="0">
              <a:solidFill>
                <a:schemeClr val="accent2">
                  <a:lumMod val="50000"/>
                </a:schemeClr>
              </a:solidFill>
            </a:endParaRPr>
          </a:p>
        </p:txBody>
      </p:sp>
    </p:spTree>
    <p:extLst>
      <p:ext uri="{BB962C8B-B14F-4D97-AF65-F5344CB8AC3E}">
        <p14:creationId xmlns:p14="http://schemas.microsoft.com/office/powerpoint/2010/main" val="207827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1602</TotalTime>
  <Words>2405</Words>
  <Application>Microsoft Macintosh PowerPoint</Application>
  <PresentationFormat>Presentazione su schermo (4:3)</PresentationFormat>
  <Paragraphs>374</Paragraphs>
  <Slides>63</Slides>
  <Notes>0</Notes>
  <HiddenSlides>0</HiddenSlides>
  <MMClips>0</MMClips>
  <ScaleCrop>false</ScaleCrop>
  <HeadingPairs>
    <vt:vector size="4" baseType="variant">
      <vt:variant>
        <vt:lpstr>Tema</vt:lpstr>
      </vt:variant>
      <vt:variant>
        <vt:i4>1</vt:i4>
      </vt:variant>
      <vt:variant>
        <vt:lpstr>Titoli diapositive</vt:lpstr>
      </vt:variant>
      <vt:variant>
        <vt:i4>63</vt:i4>
      </vt:variant>
    </vt:vector>
  </HeadingPairs>
  <TitlesOfParts>
    <vt:vector size="64" baseType="lpstr">
      <vt:lpstr>Austin</vt:lpstr>
      <vt:lpstr>Corso di anatomia e fisiologia </vt:lpstr>
      <vt:lpstr>ARTROLOGIA</vt:lpstr>
      <vt:lpstr>Arti Superiori</vt:lpstr>
      <vt:lpstr>La Spalla</vt:lpstr>
      <vt:lpstr>La Scapola</vt:lpstr>
      <vt:lpstr>Presentazione di PowerPoint</vt:lpstr>
      <vt:lpstr>Presentazione di PowerPoint</vt:lpstr>
      <vt:lpstr>La Clavicola</vt:lpstr>
      <vt:lpstr>Omero</vt:lpstr>
      <vt:lpstr>Articolazione  scapolo-omerale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Sovra-spinato</vt:lpstr>
      <vt:lpstr>Sotto-spinato</vt:lpstr>
      <vt:lpstr>Piccolo rotondo</vt:lpstr>
      <vt:lpstr>Presentazione di PowerPoint</vt:lpstr>
      <vt:lpstr>Presentazione di PowerPoint</vt:lpstr>
      <vt:lpstr>Presentazione di PowerPoint</vt:lpstr>
      <vt:lpstr>Presentazione di PowerPoint</vt:lpstr>
      <vt:lpstr>Ruolo della cuffia</vt:lpstr>
      <vt:lpstr>Grande rotondo</vt:lpstr>
      <vt:lpstr>Presentazione di PowerPoint</vt:lpstr>
      <vt:lpstr>Deltoide</vt:lpstr>
      <vt:lpstr>Presentazione di PowerPoint</vt:lpstr>
      <vt:lpstr>Grande pettorale</vt:lpstr>
      <vt:lpstr>Azione</vt:lpstr>
      <vt:lpstr>Piccolo pettorale</vt:lpstr>
      <vt:lpstr>Gran dentato</vt:lpstr>
      <vt:lpstr>Azione</vt:lpstr>
      <vt:lpstr>Coraco brachiale</vt:lpstr>
      <vt:lpstr>Azione</vt:lpstr>
      <vt:lpstr>Bicipite</vt:lpstr>
      <vt:lpstr>Azione</vt:lpstr>
      <vt:lpstr>Tricipite</vt:lpstr>
      <vt:lpstr>Presentazione di PowerPoint</vt:lpstr>
      <vt:lpstr>Presentazione di PowerPoint</vt:lpstr>
      <vt:lpstr>Brachioradiale</vt:lpstr>
      <vt:lpstr>MUSCOLI ANTERIORI DELL’AVAMBRACCIO </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anatomia e fisiologia </dc:title>
  <dc:creator>matte</dc:creator>
  <cp:lastModifiedBy>matte</cp:lastModifiedBy>
  <cp:revision>75</cp:revision>
  <dcterms:created xsi:type="dcterms:W3CDTF">2017-02-06T07:50:48Z</dcterms:created>
  <dcterms:modified xsi:type="dcterms:W3CDTF">2017-02-20T21:07:38Z</dcterms:modified>
</cp:coreProperties>
</file>