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  <p:sldId id="285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4" r:id="rId47"/>
    <p:sldId id="305" r:id="rId48"/>
    <p:sldId id="306" r:id="rId49"/>
    <p:sldId id="307" r:id="rId50"/>
    <p:sldId id="308" r:id="rId51"/>
    <p:sldId id="309" r:id="rId52"/>
    <p:sldId id="311" r:id="rId53"/>
    <p:sldId id="312" r:id="rId54"/>
    <p:sldId id="314" r:id="rId55"/>
    <p:sldId id="313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5" r:id="rId66"/>
    <p:sldId id="324" r:id="rId67"/>
    <p:sldId id="326" r:id="rId68"/>
    <p:sldId id="327" r:id="rId69"/>
    <p:sldId id="329" r:id="rId70"/>
    <p:sldId id="330" r:id="rId71"/>
    <p:sldId id="331" r:id="rId72"/>
    <p:sldId id="332" r:id="rId73"/>
    <p:sldId id="334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5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A98AF03-7270-45C2-A683-C5E353EF01A5}" type="datetime4">
              <a:rPr lang="en-US" smtClean="0"/>
              <a:pPr/>
              <a:t>maggio 10, 2017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5AFD-D735-4504-A039-ADEBB6448D55}" type="datetime4">
              <a:rPr lang="en-US" smtClean="0"/>
              <a:pPr/>
              <a:t>maggio 10,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8118-FB93-4E87-B380-0175F2FE2167}" type="datetime4">
              <a:rPr lang="en-US" smtClean="0"/>
              <a:pPr/>
              <a:t>maggio 10,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008A040-4F97-2B47-B590-274B7315CE67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6559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maggio 10,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7EAE1-CAAC-4AEF-919E-158692B1E55E}" type="datetime4">
              <a:rPr lang="en-US" smtClean="0"/>
              <a:pPr/>
              <a:t>maggio 10,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A706-D8F2-4D1A-855A-CADC92600C26}" type="datetime4">
              <a:rPr lang="en-US" smtClean="0"/>
              <a:pPr/>
              <a:t>maggio 10,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F123-1704-49AC-9D15-C4B1462B8014}" type="datetime4">
              <a:rPr lang="en-US" smtClean="0"/>
              <a:pPr/>
              <a:t>maggio 10, 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7EC2-47FB-48A1-8644-C8A81DDAA119}" type="datetime4">
              <a:rPr lang="en-US" smtClean="0"/>
              <a:pPr/>
              <a:t>maggio 10,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C3ED-7435-49F9-84C8-03CCA2F8DEDB}" type="datetime4">
              <a:rPr lang="en-US" smtClean="0"/>
              <a:pPr/>
              <a:t>maggio 10,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9BF1-FCD3-4395-8FF6-0047AF66228E}" type="datetime4">
              <a:rPr lang="en-US" smtClean="0"/>
              <a:pPr/>
              <a:t>maggio 10, 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61222-2C8B-4501-BE87-6797EC025925}" type="datetime4">
              <a:rPr lang="en-US" smtClean="0"/>
              <a:pPr/>
              <a:t>maggio 10,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6C01193-8287-4834-A286-6B880643E934}" type="datetime4">
              <a:rPr lang="en-US" smtClean="0"/>
              <a:pPr/>
              <a:t>maggio 10,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file:///E:\ginocchio\gino%20++.MPG" TargetMode="External"/><Relationship Id="rId2" Type="http://schemas.openxmlformats.org/officeDocument/2006/relationships/video" Target="file:///E:\ginocchio\gino%20++.M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Relationship Id="rId3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Relationship Id="rId3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Relationship Id="rId3" Type="http://schemas.openxmlformats.org/officeDocument/2006/relationships/image" Target="../media/image68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1.jpeg"/><Relationship Id="rId3" Type="http://schemas.openxmlformats.org/officeDocument/2006/relationships/image" Target="../media/image62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jpeg"/><Relationship Id="rId3" Type="http://schemas.openxmlformats.org/officeDocument/2006/relationships/image" Target="../media/image7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jpeg"/><Relationship Id="rId3" Type="http://schemas.openxmlformats.org/officeDocument/2006/relationships/image" Target="../media/image78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733365" y="239889"/>
            <a:ext cx="3313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  <a:endParaRPr lang="it-IT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it-IT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it-IT" dirty="0" smtClean="0">
                <a:solidFill>
                  <a:schemeClr val="accent2">
                    <a:lumMod val="50000"/>
                  </a:schemeClr>
                </a:solidFill>
              </a:rPr>
              <a:t>Corso maestri yoga 2016</a:t>
            </a:r>
            <a:endParaRPr lang="it-IT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>
            <a:spLocks noGrp="1"/>
          </p:cNvSpPr>
          <p:nvPr>
            <p:ph type="ctrTitle"/>
          </p:nvPr>
        </p:nvSpPr>
        <p:spPr>
          <a:xfrm>
            <a:off x="4733365" y="3157530"/>
            <a:ext cx="3313355" cy="1989426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 smtClean="0">
                <a:solidFill>
                  <a:srgbClr val="FEA022"/>
                </a:solidFill>
              </a:rPr>
              <a:t>Corso di anatomia e fisiologia </a:t>
            </a:r>
            <a:endParaRPr lang="it-IT" sz="4000" b="1" dirty="0">
              <a:solidFill>
                <a:srgbClr val="FEA0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541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ncaleg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8" r="6718"/>
          <a:stretch>
            <a:fillRect/>
          </a:stretch>
        </p:blipFill>
        <p:spPr>
          <a:xfrm>
            <a:off x="488379" y="1435253"/>
            <a:ext cx="5594098" cy="4735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6350240" y="2954428"/>
            <a:ext cx="2029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 visione posteriore</a:t>
            </a:r>
            <a:endParaRPr lang="it-IT" sz="28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439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899022" y="676481"/>
            <a:ext cx="3108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  <a:latin typeface="+mj-lt"/>
              </a:rPr>
              <a:t>Il ginocchio</a:t>
            </a:r>
            <a:endParaRPr lang="it-IT" sz="4000" b="1" dirty="0">
              <a:solidFill>
                <a:srgbClr val="FEA022"/>
              </a:solidFill>
              <a:latin typeface="+mj-lt"/>
            </a:endParaRPr>
          </a:p>
        </p:txBody>
      </p:sp>
      <p:pic>
        <p:nvPicPr>
          <p:cNvPr id="5" name="Picture 5" descr="GINOCCHIO-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33123" y="1494813"/>
            <a:ext cx="3830921" cy="49609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252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ez anatom rotul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596" y="922829"/>
            <a:ext cx="6060106" cy="55230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732775" y="3335337"/>
            <a:ext cx="32033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CONDILO FEMORALE LATERALE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110941" y="4217770"/>
            <a:ext cx="3024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PIATTO TIBIALE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904894" y="5445125"/>
            <a:ext cx="1655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PERONE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601596" y="922829"/>
            <a:ext cx="259238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VISIONE LATERALE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753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no ++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830313"/>
            <a:ext cx="4637897" cy="463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483169" y="729921"/>
            <a:ext cx="81724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dirty="0"/>
              <a:t>L’INCONGRUENZA DELLE FACCE ARTICOLARI VIENE ANNULLATA, SIA MEDIANTE UNO STRATO DI CARTILAGINE, SIA MEDIANTE I MENISCHI.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807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s_gin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3325" y="1023488"/>
            <a:ext cx="3675063" cy="5473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441325" y="1389316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dirty="0">
                <a:solidFill>
                  <a:srgbClr val="FEA022"/>
                </a:solidFill>
              </a:rPr>
              <a:t>La superficie di contatto</a:t>
            </a:r>
            <a:r>
              <a:rPr lang="it-IT" sz="2400" dirty="0"/>
              <a:t> tra Femore e Tibia si presenta </a:t>
            </a:r>
            <a:r>
              <a:rPr lang="it-IT" sz="2400" dirty="0">
                <a:solidFill>
                  <a:srgbClr val="FEA022"/>
                </a:solidFill>
              </a:rPr>
              <a:t>molto ridotta </a:t>
            </a:r>
            <a:r>
              <a:rPr lang="it-IT" sz="2400" dirty="0"/>
              <a:t>e priva di incastri meccanici tra le due ossa.</a:t>
            </a:r>
          </a:p>
          <a:p>
            <a:pPr algn="ctr"/>
            <a:endParaRPr lang="it-IT" sz="2400" dirty="0"/>
          </a:p>
          <a:p>
            <a:pPr algn="ctr"/>
            <a:r>
              <a:rPr lang="it-IT" sz="2400" dirty="0"/>
              <a:t>Ecco la </a:t>
            </a:r>
            <a:r>
              <a:rPr lang="it-IT" sz="2400" dirty="0">
                <a:solidFill>
                  <a:srgbClr val="FEA022"/>
                </a:solidFill>
              </a:rPr>
              <a:t>funzione dei menischi</a:t>
            </a:r>
            <a:r>
              <a:rPr lang="it-IT" sz="2400" dirty="0"/>
              <a:t>, annessi cartilaginei che </a:t>
            </a:r>
            <a:r>
              <a:rPr lang="it-IT" sz="2400" dirty="0">
                <a:solidFill>
                  <a:srgbClr val="FEA022"/>
                </a:solidFill>
              </a:rPr>
              <a:t>completano lo spazio </a:t>
            </a:r>
            <a:r>
              <a:rPr lang="it-IT" sz="2400" dirty="0"/>
              <a:t>mancante tra i condili ed i piatti tibiali, e fungono da </a:t>
            </a:r>
            <a:r>
              <a:rPr lang="it-IT" sz="2400" dirty="0">
                <a:solidFill>
                  <a:srgbClr val="FEA022"/>
                </a:solidFill>
              </a:rPr>
              <a:t>ammortizzatori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8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OTULA + ALTR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07" y="1295400"/>
            <a:ext cx="4545013" cy="506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5143608" y="2318465"/>
            <a:ext cx="32635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/>
              <a:t>LA ROTULA E’ INSERITA IN UN COMPLESSO SISTEMA DI MUSCOLI TENDINI E ALTRI TESSUTI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076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n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99" y="712323"/>
            <a:ext cx="7019103" cy="569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044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nee_l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973" y="993943"/>
            <a:ext cx="3269728" cy="52759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452973" y="1653580"/>
            <a:ext cx="4461560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/>
              <a:t>Il legamento crociato anteriore forma con il legamento crociato posteriore quello che si chiama il pivot centrale del ginocchio.</a:t>
            </a:r>
          </a:p>
          <a:p>
            <a:pPr algn="ctr"/>
            <a:endParaRPr lang="it-IT" sz="2800" dirty="0"/>
          </a:p>
          <a:p>
            <a:pPr algn="ctr"/>
            <a:r>
              <a:rPr lang="it-IT" sz="2800" dirty="0"/>
              <a:t>Essi impediscono la traslazione </a:t>
            </a:r>
            <a:r>
              <a:rPr lang="it-IT" sz="2800" dirty="0" err="1"/>
              <a:t>antero</a:t>
            </a:r>
            <a:r>
              <a:rPr lang="it-IT" sz="2800" dirty="0"/>
              <a:t>-posteriore della tibia rispetto al femore</a:t>
            </a:r>
            <a:r>
              <a:rPr lang="it-IT" dirty="0"/>
              <a:t>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435707" y="773122"/>
            <a:ext cx="24093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  <a:latin typeface="+mj-lt"/>
              </a:rPr>
              <a:t>I Crociati</a:t>
            </a:r>
            <a:endParaRPr lang="it-IT" sz="4000" b="1" dirty="0">
              <a:solidFill>
                <a:srgbClr val="FEA022"/>
              </a:solidFill>
              <a:latin typeface="+mj-lt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23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 descr="borse"/>
          <p:cNvSpPr>
            <a:spLocks noChangeArrowheads="1"/>
          </p:cNvSpPr>
          <p:nvPr/>
        </p:nvSpPr>
        <p:spPr bwMode="auto">
          <a:xfrm>
            <a:off x="582796" y="1467201"/>
            <a:ext cx="7924800" cy="4798798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38100" cap="sq">
            <a:solidFill>
              <a:srgbClr val="000099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93187" name="Picture 3" descr="logocream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BF0BA"/>
              </a:clrFrom>
              <a:clrTo>
                <a:srgbClr val="FBF0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883275"/>
            <a:ext cx="990600" cy="9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990600" y="717898"/>
            <a:ext cx="7239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4000" b="1" dirty="0">
                <a:solidFill>
                  <a:srgbClr val="FEA02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cs typeface="Arial" charset="0"/>
              </a:rPr>
              <a:t>LE </a:t>
            </a:r>
            <a:r>
              <a:rPr lang="it-IT" sz="4000" b="1" dirty="0" smtClean="0">
                <a:solidFill>
                  <a:srgbClr val="FEA02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cs typeface="Arial" charset="0"/>
              </a:rPr>
              <a:t>BORSE</a:t>
            </a:r>
            <a:endParaRPr lang="it-IT" sz="4000" b="1" dirty="0">
              <a:solidFill>
                <a:srgbClr val="FEA02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914400" y="2209800"/>
            <a:ext cx="5181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it-IT" sz="2800" b="1">
                <a:solidFill>
                  <a:srgbClr val="FF9900"/>
                </a:solidFill>
                <a:latin typeface="Arial" charset="0"/>
                <a:cs typeface="Arial" charset="0"/>
              </a:rPr>
              <a:t>  </a:t>
            </a:r>
            <a:r>
              <a:rPr lang="it-IT" sz="2800" b="1">
                <a:solidFill>
                  <a:srgbClr val="111111"/>
                </a:solidFill>
                <a:latin typeface="Arial" charset="0"/>
                <a:cs typeface="Arial" charset="0"/>
              </a:rPr>
              <a:t>SOTTOPOPLITEA</a:t>
            </a:r>
          </a:p>
        </p:txBody>
      </p:sp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914400" y="3276600"/>
            <a:ext cx="7086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it-IT" sz="2800" b="1">
                <a:latin typeface="Arial" charset="0"/>
                <a:cs typeface="Arial" charset="0"/>
              </a:rPr>
              <a:t>  </a:t>
            </a:r>
            <a:r>
              <a:rPr lang="it-IT" sz="2800" b="1">
                <a:solidFill>
                  <a:srgbClr val="111111"/>
                </a:solidFill>
                <a:latin typeface="Arial" charset="0"/>
                <a:cs typeface="Arial" charset="0"/>
              </a:rPr>
              <a:t>PREROTULEA</a:t>
            </a:r>
            <a:r>
              <a:rPr lang="it-IT" sz="2800" b="1">
                <a:latin typeface="Arial" charset="0"/>
                <a:cs typeface="Arial" charset="0"/>
              </a:rPr>
              <a:t> </a:t>
            </a:r>
            <a:r>
              <a:rPr lang="it-IT" sz="2800" b="1">
                <a:solidFill>
                  <a:srgbClr val="111111"/>
                </a:solidFill>
                <a:latin typeface="Arial" charset="0"/>
                <a:cs typeface="Arial" charset="0"/>
              </a:rPr>
              <a:t>E</a:t>
            </a:r>
            <a:r>
              <a:rPr lang="it-IT" sz="2800" b="1">
                <a:latin typeface="Arial" charset="0"/>
                <a:cs typeface="Arial" charset="0"/>
              </a:rPr>
              <a:t> </a:t>
            </a:r>
            <a:r>
              <a:rPr lang="it-IT" sz="2800" b="1">
                <a:solidFill>
                  <a:srgbClr val="111111"/>
                </a:solidFill>
                <a:latin typeface="Arial" charset="0"/>
                <a:cs typeface="Arial" charset="0"/>
              </a:rPr>
              <a:t>SOPRAROTULEA</a:t>
            </a:r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914400" y="4419600"/>
            <a:ext cx="701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it-IT" sz="2800" b="1">
                <a:solidFill>
                  <a:srgbClr val="FF9900"/>
                </a:solidFill>
                <a:latin typeface="Arial" charset="0"/>
                <a:cs typeface="Arial" charset="0"/>
              </a:rPr>
              <a:t>  </a:t>
            </a:r>
            <a:r>
              <a:rPr lang="it-IT" sz="2800" b="1">
                <a:solidFill>
                  <a:srgbClr val="111111"/>
                </a:solidFill>
                <a:latin typeface="Arial" charset="0"/>
                <a:cs typeface="Arial" charset="0"/>
              </a:rPr>
              <a:t>INFRAROTULEA</a:t>
            </a:r>
          </a:p>
        </p:txBody>
      </p:sp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990600" y="5334000"/>
            <a:ext cx="6019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it-IT" sz="2800" b="1">
                <a:solidFill>
                  <a:srgbClr val="FF9900"/>
                </a:solidFill>
                <a:latin typeface="Arial" charset="0"/>
                <a:cs typeface="Arial" charset="0"/>
              </a:rPr>
              <a:t>  </a:t>
            </a:r>
            <a:r>
              <a:rPr lang="it-IT" sz="2800" b="1">
                <a:solidFill>
                  <a:srgbClr val="111111"/>
                </a:solidFill>
                <a:latin typeface="Arial" charset="0"/>
                <a:cs typeface="Arial" charset="0"/>
              </a:rPr>
              <a:t>ZAMPA</a:t>
            </a:r>
            <a:r>
              <a:rPr lang="it-IT" sz="2800" b="1">
                <a:latin typeface="Arial" charset="0"/>
                <a:cs typeface="Arial" charset="0"/>
              </a:rPr>
              <a:t> </a:t>
            </a:r>
            <a:r>
              <a:rPr lang="it-IT" sz="2800" b="1">
                <a:solidFill>
                  <a:srgbClr val="111111"/>
                </a:solidFill>
                <a:latin typeface="Arial" charset="0"/>
                <a:cs typeface="Arial" charset="0"/>
              </a:rPr>
              <a:t>D’OCA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123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nischi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" t="13806" r="1721" b="13806"/>
          <a:stretch>
            <a:fillRect/>
          </a:stretch>
        </p:blipFill>
        <p:spPr bwMode="auto">
          <a:xfrm>
            <a:off x="1352877" y="1361039"/>
            <a:ext cx="6436886" cy="49923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354583" y="653153"/>
            <a:ext cx="2697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  <a:latin typeface="+mj-lt"/>
              </a:rPr>
              <a:t>I menischi</a:t>
            </a:r>
            <a:endParaRPr lang="it-IT" sz="4000" b="1" dirty="0">
              <a:solidFill>
                <a:srgbClr val="FEA022"/>
              </a:solidFill>
              <a:latin typeface="+mj-lt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803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1043492" y="606778"/>
            <a:ext cx="7024744" cy="745442"/>
          </a:xfrm>
        </p:spPr>
        <p:txBody>
          <a:bodyPr/>
          <a:lstStyle/>
          <a:p>
            <a:pPr algn="ctr"/>
            <a:r>
              <a:rPr lang="it-IT" b="1" dirty="0" smtClean="0">
                <a:solidFill>
                  <a:schemeClr val="accent6"/>
                </a:solidFill>
              </a:rPr>
              <a:t>Arti Inferiori</a:t>
            </a:r>
            <a:endParaRPr lang="it-IT" b="1" dirty="0">
              <a:solidFill>
                <a:schemeClr val="accent6"/>
              </a:solidFill>
            </a:endParaRPr>
          </a:p>
        </p:txBody>
      </p:sp>
      <p:pic>
        <p:nvPicPr>
          <p:cNvPr id="5" name="Immagine 4" descr="Arti inferior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051" y="1352220"/>
            <a:ext cx="4280397" cy="513647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787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egcoronari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414" y="961221"/>
            <a:ext cx="5503779" cy="551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739414" y="4491037"/>
            <a:ext cx="1655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LATERALE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038496" y="4762500"/>
            <a:ext cx="1441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MEDIALE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35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eif_knee%20anatomy0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6828" y="1808551"/>
            <a:ext cx="4705843" cy="463984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119900" y="786927"/>
            <a:ext cx="2943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  <a:latin typeface="+mj-lt"/>
              </a:rPr>
              <a:t>I collaterali</a:t>
            </a:r>
            <a:endParaRPr lang="it-IT" sz="4000" b="1" dirty="0">
              <a:solidFill>
                <a:srgbClr val="FEA022"/>
              </a:solidFill>
              <a:latin typeface="+mj-lt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00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015511" y="681487"/>
            <a:ext cx="52266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  <a:latin typeface="+mj-lt"/>
              </a:rPr>
              <a:t>La gamba e il piede</a:t>
            </a:r>
            <a:endParaRPr lang="it-IT" sz="4000" b="1" dirty="0">
              <a:solidFill>
                <a:srgbClr val="FEA022"/>
              </a:solidFill>
              <a:latin typeface="+mj-lt"/>
            </a:endParaRPr>
          </a:p>
        </p:txBody>
      </p:sp>
      <p:pic>
        <p:nvPicPr>
          <p:cNvPr id="5" name="Picture 4" descr="ossa gamb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 r="25769" b="10799"/>
          <a:stretch>
            <a:fillRect/>
          </a:stretch>
        </p:blipFill>
        <p:spPr bwMode="auto">
          <a:xfrm>
            <a:off x="592322" y="1389373"/>
            <a:ext cx="2473635" cy="50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ossa gamb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 r="25769" b="12341"/>
          <a:stretch>
            <a:fillRect/>
          </a:stretch>
        </p:blipFill>
        <p:spPr bwMode="auto">
          <a:xfrm>
            <a:off x="5982412" y="1389373"/>
            <a:ext cx="2519420" cy="50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3065957" y="1947308"/>
            <a:ext cx="1623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mediale</a:t>
            </a:r>
            <a:endParaRPr lang="it-IT" sz="28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431363" y="4623524"/>
            <a:ext cx="1515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laterale</a:t>
            </a:r>
            <a:endParaRPr lang="it-IT" sz="28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289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ibi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"/>
          <a:stretch>
            <a:fillRect/>
          </a:stretch>
        </p:blipFill>
        <p:spPr>
          <a:xfrm>
            <a:off x="3284530" y="745510"/>
            <a:ext cx="2335690" cy="568796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52536" y="2940622"/>
            <a:ext cx="1457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perone</a:t>
            </a:r>
            <a:endParaRPr lang="it-IT" sz="28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446874" y="2940622"/>
            <a:ext cx="940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tibia</a:t>
            </a:r>
            <a:endParaRPr lang="it-IT" sz="28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928507" y="5979282"/>
            <a:ext cx="3036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Pinza malleolare</a:t>
            </a:r>
            <a:endParaRPr lang="it-IT" sz="28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223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32780" y="1841956"/>
            <a:ext cx="493394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/>
              <a:t>LE DUE OSSA SONO UNITE MEDIANTE LE </a:t>
            </a:r>
            <a:r>
              <a:rPr lang="de-DE" sz="2400" dirty="0" smtClean="0"/>
              <a:t>ARTICOLAZIONI</a:t>
            </a:r>
          </a:p>
          <a:p>
            <a:endParaRPr lang="de-DE" sz="2400" dirty="0"/>
          </a:p>
          <a:p>
            <a:r>
              <a:rPr lang="de-DE" sz="2400" dirty="0">
                <a:solidFill>
                  <a:srgbClr val="FEA022"/>
                </a:solidFill>
              </a:rPr>
              <a:t>TIBIO-PERONEALE PROSSIMALE</a:t>
            </a:r>
          </a:p>
          <a:p>
            <a:r>
              <a:rPr lang="de-DE" sz="2400" dirty="0">
                <a:solidFill>
                  <a:srgbClr val="FEA022"/>
                </a:solidFill>
              </a:rPr>
              <a:t> </a:t>
            </a:r>
          </a:p>
          <a:p>
            <a:r>
              <a:rPr lang="de-DE" sz="2400" dirty="0">
                <a:solidFill>
                  <a:srgbClr val="FEA022"/>
                </a:solidFill>
              </a:rPr>
              <a:t>MEMBRANA INTEROSSEA</a:t>
            </a:r>
          </a:p>
          <a:p>
            <a:r>
              <a:rPr lang="de-DE" sz="2400" dirty="0"/>
              <a:t>TEX. CONNETTIVO FIBROSO CHE UNISCE LE 2 OSSA</a:t>
            </a:r>
          </a:p>
          <a:p>
            <a:endParaRPr lang="de-DE" sz="2400" dirty="0">
              <a:solidFill>
                <a:srgbClr val="FEA022"/>
              </a:solidFill>
            </a:endParaRPr>
          </a:p>
          <a:p>
            <a:r>
              <a:rPr lang="de-DE" sz="2400" dirty="0">
                <a:solidFill>
                  <a:srgbClr val="FEA022"/>
                </a:solidFill>
              </a:rPr>
              <a:t>TIBIO-PERONEALE DISTALE </a:t>
            </a:r>
          </a:p>
        </p:txBody>
      </p:sp>
      <p:pic>
        <p:nvPicPr>
          <p:cNvPr id="5" name="Picture 4" descr="GAMBA L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0" r="34360" b="13113"/>
          <a:stretch>
            <a:fillRect/>
          </a:stretch>
        </p:blipFill>
        <p:spPr>
          <a:xfrm>
            <a:off x="6172524" y="712765"/>
            <a:ext cx="2071364" cy="571181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Freccia destra 6"/>
          <p:cNvSpPr/>
          <p:nvPr/>
        </p:nvSpPr>
        <p:spPr>
          <a:xfrm rot="18899340">
            <a:off x="4887127" y="2081303"/>
            <a:ext cx="2112068" cy="2207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destra 7"/>
          <p:cNvSpPr/>
          <p:nvPr/>
        </p:nvSpPr>
        <p:spPr>
          <a:xfrm rot="20786388">
            <a:off x="4394587" y="3457632"/>
            <a:ext cx="2661217" cy="1857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destra 8"/>
          <p:cNvSpPr/>
          <p:nvPr/>
        </p:nvSpPr>
        <p:spPr>
          <a:xfrm rot="20954047">
            <a:off x="4512248" y="5025526"/>
            <a:ext cx="2241075" cy="2260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396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vig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9"/>
          <a:stretch>
            <a:fillRect/>
          </a:stretch>
        </p:blipFill>
        <p:spPr bwMode="auto">
          <a:xfrm>
            <a:off x="2056925" y="1469054"/>
            <a:ext cx="5002308" cy="497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1021560" y="515818"/>
            <a:ext cx="2884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chemeClr val="accent6"/>
                </a:solidFill>
                <a:latin typeface="+mj-lt"/>
              </a:rPr>
              <a:t>La caviglia</a:t>
            </a:r>
            <a:endParaRPr lang="it-IT" sz="40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804095" y="3506657"/>
            <a:ext cx="1891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Articolazione tibiotarsica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681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att ast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8" b="6363"/>
          <a:stretch>
            <a:fillRect/>
          </a:stretch>
        </p:blipFill>
        <p:spPr>
          <a:xfrm>
            <a:off x="1711803" y="829203"/>
            <a:ext cx="5677311" cy="55737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776485" y="2507453"/>
            <a:ext cx="832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tibia</a:t>
            </a:r>
            <a:endParaRPr lang="it-IT" sz="2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362339" y="4735368"/>
            <a:ext cx="1601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astragalo</a:t>
            </a:r>
            <a:endParaRPr 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084536" y="3913099"/>
            <a:ext cx="1275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perone</a:t>
            </a:r>
            <a:endParaRPr lang="it-IT" sz="2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24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AV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9"/>
          <a:stretch>
            <a:fillRect/>
          </a:stretch>
        </p:blipFill>
        <p:spPr bwMode="auto">
          <a:xfrm>
            <a:off x="1946487" y="876342"/>
            <a:ext cx="5607850" cy="557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477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pied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/>
          <a:stretch>
            <a:fillRect/>
          </a:stretch>
        </p:blipFill>
        <p:spPr bwMode="auto">
          <a:xfrm>
            <a:off x="1641104" y="717898"/>
            <a:ext cx="5719754" cy="575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AutoShape 9"/>
          <p:cNvSpPr>
            <a:spLocks noChangeArrowheads="1"/>
          </p:cNvSpPr>
          <p:nvPr/>
        </p:nvSpPr>
        <p:spPr bwMode="auto">
          <a:xfrm>
            <a:off x="3779838" y="1844675"/>
            <a:ext cx="144462" cy="431800"/>
          </a:xfrm>
          <a:prstGeom prst="downArrow">
            <a:avLst>
              <a:gd name="adj1" fmla="val 50000"/>
              <a:gd name="adj2" fmla="val 74726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1663098" y="783972"/>
            <a:ext cx="28797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ASTRAGALO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2987675" y="1484313"/>
            <a:ext cx="14398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SCAFOIDE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3059113" y="4149725"/>
            <a:ext cx="1296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CUBOIDE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1641104" y="4797425"/>
            <a:ext cx="2087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CALCAGNO</a:t>
            </a:r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H="1">
            <a:off x="4427537" y="2471226"/>
            <a:ext cx="887337" cy="622363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5314874" y="2230705"/>
            <a:ext cx="2087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3°CUNEIFORME</a:t>
            </a:r>
          </a:p>
        </p:txBody>
      </p:sp>
      <p:sp>
        <p:nvSpPr>
          <p:cNvPr id="9233" name="Line 17"/>
          <p:cNvSpPr>
            <a:spLocks noChangeShapeType="1"/>
          </p:cNvSpPr>
          <p:nvPr/>
        </p:nvSpPr>
        <p:spPr bwMode="auto">
          <a:xfrm flipH="1">
            <a:off x="4392710" y="2028031"/>
            <a:ext cx="682527" cy="65732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5075238" y="1661319"/>
            <a:ext cx="21605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2° CUNEIFORME</a:t>
            </a:r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 flipV="1">
            <a:off x="4176713" y="4077493"/>
            <a:ext cx="647700" cy="1439863"/>
          </a:xfrm>
          <a:prstGeom prst="line">
            <a:avLst/>
          </a:prstGeom>
          <a:noFill/>
          <a:ln w="698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236" name="Text Box 20"/>
          <p:cNvSpPr txBox="1">
            <a:spLocks noChangeArrowheads="1"/>
          </p:cNvSpPr>
          <p:nvPr/>
        </p:nvSpPr>
        <p:spPr bwMode="auto">
          <a:xfrm>
            <a:off x="3240087" y="5517356"/>
            <a:ext cx="2232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 METATARSI</a:t>
            </a:r>
          </a:p>
        </p:txBody>
      </p:sp>
      <p:sp>
        <p:nvSpPr>
          <p:cNvPr id="9237" name="Line 21"/>
          <p:cNvSpPr>
            <a:spLocks noChangeShapeType="1"/>
          </p:cNvSpPr>
          <p:nvPr/>
        </p:nvSpPr>
        <p:spPr bwMode="auto">
          <a:xfrm flipH="1" flipV="1">
            <a:off x="6084888" y="3860800"/>
            <a:ext cx="215900" cy="1512888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5508625" y="5373688"/>
            <a:ext cx="172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 FALANGI</a:t>
            </a:r>
          </a:p>
        </p:txBody>
      </p:sp>
      <p:sp>
        <p:nvSpPr>
          <p:cNvPr id="9239" name="Line 23"/>
          <p:cNvSpPr>
            <a:spLocks noChangeShapeType="1"/>
          </p:cNvSpPr>
          <p:nvPr/>
        </p:nvSpPr>
        <p:spPr bwMode="auto">
          <a:xfrm>
            <a:off x="1908175" y="981075"/>
            <a:ext cx="431800" cy="86360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240" name="Line 24"/>
          <p:cNvSpPr>
            <a:spLocks noChangeShapeType="1"/>
          </p:cNvSpPr>
          <p:nvPr/>
        </p:nvSpPr>
        <p:spPr bwMode="auto">
          <a:xfrm flipV="1">
            <a:off x="1835150" y="3429000"/>
            <a:ext cx="360363" cy="1439863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241" name="Line 25"/>
          <p:cNvSpPr>
            <a:spLocks noChangeShapeType="1"/>
          </p:cNvSpPr>
          <p:nvPr/>
        </p:nvSpPr>
        <p:spPr bwMode="auto">
          <a:xfrm flipV="1">
            <a:off x="3743119" y="3284538"/>
            <a:ext cx="144462" cy="936625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242" name="Line 26"/>
          <p:cNvSpPr>
            <a:spLocks noChangeShapeType="1"/>
          </p:cNvSpPr>
          <p:nvPr/>
        </p:nvSpPr>
        <p:spPr bwMode="auto">
          <a:xfrm flipH="1">
            <a:off x="4645025" y="1484313"/>
            <a:ext cx="430213" cy="1105246"/>
          </a:xfrm>
          <a:prstGeom prst="line">
            <a:avLst/>
          </a:prstGeom>
          <a:noFill/>
          <a:ln w="412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243" name="Text Box 27"/>
          <p:cNvSpPr txBox="1">
            <a:spLocks noChangeArrowheads="1"/>
          </p:cNvSpPr>
          <p:nvPr/>
        </p:nvSpPr>
        <p:spPr bwMode="auto">
          <a:xfrm>
            <a:off x="4562396" y="1004319"/>
            <a:ext cx="2665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dirty="0">
                <a:solidFill>
                  <a:schemeClr val="bg1"/>
                </a:solidFill>
              </a:rPr>
              <a:t>1° CUNEIFIROME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739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ede l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4"/>
          <a:stretch>
            <a:fillRect/>
          </a:stretch>
        </p:blipFill>
        <p:spPr>
          <a:xfrm>
            <a:off x="518499" y="1480492"/>
            <a:ext cx="8093775" cy="47735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206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490" y="359524"/>
            <a:ext cx="7024744" cy="1143000"/>
          </a:xfrm>
        </p:spPr>
        <p:txBody>
          <a:bodyPr/>
          <a:lstStyle/>
          <a:p>
            <a:pPr algn="ctr"/>
            <a:r>
              <a:rPr lang="it-IT" b="1" dirty="0" smtClean="0">
                <a:solidFill>
                  <a:schemeClr val="accent6"/>
                </a:solidFill>
              </a:rPr>
              <a:t>Anca</a:t>
            </a:r>
            <a:endParaRPr lang="it-IT" b="1" dirty="0">
              <a:solidFill>
                <a:schemeClr val="accent6"/>
              </a:solidFill>
            </a:endParaRPr>
          </a:p>
        </p:txBody>
      </p:sp>
      <p:pic>
        <p:nvPicPr>
          <p:cNvPr id="4" name="Picture 3" descr="pelvi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518" y="1502524"/>
            <a:ext cx="4000671" cy="491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007755" y="3161514"/>
            <a:ext cx="2130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Artrologia</a:t>
            </a:r>
          </a:p>
          <a:p>
            <a:pPr algn="ctr"/>
            <a:r>
              <a:rPr lang="it-IT" sz="3200" dirty="0"/>
              <a:t> </a:t>
            </a:r>
            <a:endParaRPr lang="it-IT" sz="3200" dirty="0" smtClean="0"/>
          </a:p>
          <a:p>
            <a:pPr algn="ctr"/>
            <a:r>
              <a:rPr lang="it-IT" sz="3200" dirty="0" smtClean="0"/>
              <a:t> miologia</a:t>
            </a:r>
            <a:endParaRPr lang="it-IT" sz="32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96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925" y="1437320"/>
            <a:ext cx="7882655" cy="5045241"/>
          </a:xfrm>
          <a:prstGeom prst="rect">
            <a:avLst/>
          </a:prstGeom>
          <a:noFill/>
          <a:ln/>
        </p:spPr>
      </p:pic>
      <p:sp>
        <p:nvSpPr>
          <p:cNvPr id="5" name="CasellaDiTesto 4"/>
          <p:cNvSpPr txBox="1"/>
          <p:nvPr/>
        </p:nvSpPr>
        <p:spPr>
          <a:xfrm>
            <a:off x="2540096" y="725640"/>
            <a:ext cx="43599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chemeClr val="accent6"/>
                </a:solidFill>
                <a:latin typeface="+mj-lt"/>
              </a:rPr>
              <a:t>La volta plantare</a:t>
            </a:r>
            <a:endParaRPr lang="it-IT" sz="40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223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77" y="784826"/>
            <a:ext cx="7653049" cy="559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1587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39071" y="773121"/>
            <a:ext cx="66567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  <a:latin typeface="+mj-lt"/>
              </a:rPr>
              <a:t>I muscoli degli arti inferiori</a:t>
            </a:r>
            <a:endParaRPr lang="it-IT" sz="4000" b="1" dirty="0">
              <a:solidFill>
                <a:srgbClr val="FEA022"/>
              </a:solidFill>
              <a:latin typeface="+mj-lt"/>
            </a:endParaRPr>
          </a:p>
        </p:txBody>
      </p:sp>
      <p:pic>
        <p:nvPicPr>
          <p:cNvPr id="5" name="Immagine 4" descr="dwi-Pada-Sirsasan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538" y="1645594"/>
            <a:ext cx="4876172" cy="460840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108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97317" y="736710"/>
            <a:ext cx="7468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</a:rPr>
              <a:t>Muscoli anteriori della coscia</a:t>
            </a:r>
            <a:endParaRPr lang="it-IT" sz="4000" b="1" dirty="0">
              <a:solidFill>
                <a:srgbClr val="FEA022"/>
              </a:solidFill>
            </a:endParaRPr>
          </a:p>
        </p:txBody>
      </p:sp>
      <p:pic>
        <p:nvPicPr>
          <p:cNvPr id="4" name="Picture 2" descr="QUADRICIPIT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196" y="1720711"/>
            <a:ext cx="4727604" cy="472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783166" y="1982169"/>
            <a:ext cx="411339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smtClean="0"/>
              <a:t>Il</a:t>
            </a:r>
            <a:r>
              <a:rPr lang="it-IT" sz="2800" dirty="0" smtClean="0">
                <a:solidFill>
                  <a:srgbClr val="FEA022"/>
                </a:solidFill>
              </a:rPr>
              <a:t> QUADRICIPITE </a:t>
            </a:r>
            <a:r>
              <a:rPr lang="it-IT" sz="2800" dirty="0" smtClean="0"/>
              <a:t>consiste </a:t>
            </a:r>
            <a:r>
              <a:rPr lang="it-IT" sz="2800" dirty="0"/>
              <a:t>di quattro parti, di cui il capo più lungo, il retto femorale, è un muscolo bi-articolare, mentre gli altri tre lavorano su una articolazione </a:t>
            </a:r>
            <a:r>
              <a:rPr lang="it-IT" sz="2800" dirty="0" smtClean="0"/>
              <a:t>sola il ginocchio.</a:t>
            </a:r>
            <a:endParaRPr lang="it-IT" sz="28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834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quadri1cp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990" y="1435026"/>
            <a:ext cx="4879121" cy="483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84425" y="1435026"/>
            <a:ext cx="4677797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Il Retto femorale origina dalla S.I.A.S. mentre i vasti originano dal femore (gran trocantere e linea aspra).</a:t>
            </a:r>
          </a:p>
          <a:p>
            <a:pPr algn="ctr"/>
            <a:endParaRPr lang="it-IT" sz="2800" dirty="0"/>
          </a:p>
          <a:p>
            <a:pPr algn="ctr"/>
            <a:r>
              <a:rPr lang="it-IT" sz="2800" dirty="0" smtClean="0"/>
              <a:t>Tutti insieme si inseriscono sulla rotula e dunque sul tendine rotuleo che si fissa sulla tuberosità tibiale.</a:t>
            </a:r>
            <a:endParaRPr lang="it-IT" sz="28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550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35001" y="1810056"/>
            <a:ext cx="79586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/>
              <a:t>Il quadricipite è l’estensore vero dell’articolazione del ginocchio. </a:t>
            </a:r>
          </a:p>
          <a:p>
            <a:pPr algn="ctr"/>
            <a:r>
              <a:rPr lang="it-IT" sz="2400" dirty="0"/>
              <a:t>Il muscolo retto femorale flette anche l’articolazione dell’anca. </a:t>
            </a:r>
          </a:p>
          <a:p>
            <a:pPr algn="ctr"/>
            <a:r>
              <a:rPr lang="it-IT" sz="2400" dirty="0"/>
              <a:t>Il muscolo articolare del ginocchio protegge la capsula articolare del ginocchio dallo schiacciamento durante l’estensione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668889" y="719666"/>
            <a:ext cx="18876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  <a:latin typeface="+mj-lt"/>
              </a:rPr>
              <a:t>Azione</a:t>
            </a:r>
            <a:endParaRPr lang="it-IT" sz="4000" b="1" dirty="0">
              <a:solidFill>
                <a:srgbClr val="FEA022"/>
              </a:solidFill>
              <a:latin typeface="+mj-lt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354667" y="5539390"/>
            <a:ext cx="6535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rgbClr val="FEA022"/>
                </a:solidFill>
              </a:rPr>
              <a:t>INNERVAZIONE:  n. </a:t>
            </a:r>
            <a:r>
              <a:rPr lang="de-DE" sz="2400" dirty="0" err="1">
                <a:solidFill>
                  <a:srgbClr val="FEA022"/>
                </a:solidFill>
              </a:rPr>
              <a:t>femorale</a:t>
            </a:r>
            <a:r>
              <a:rPr lang="de-DE" sz="2400" dirty="0">
                <a:solidFill>
                  <a:srgbClr val="FEA022"/>
                </a:solidFill>
              </a:rPr>
              <a:t> ( L2-L4)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9843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ARTOR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0556" y="1387136"/>
            <a:ext cx="4736923" cy="49189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199445" y="580472"/>
            <a:ext cx="24206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  <a:latin typeface="+mj-lt"/>
              </a:rPr>
              <a:t>Il sartorio</a:t>
            </a:r>
            <a:endParaRPr lang="it-IT" sz="4000" b="1" dirty="0">
              <a:solidFill>
                <a:srgbClr val="FEA022"/>
              </a:solidFill>
              <a:latin typeface="+mj-lt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93889" y="2086528"/>
            <a:ext cx="338666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/>
              <a:t>Il sartorio ha origine dalla SIAS e </a:t>
            </a:r>
            <a:r>
              <a:rPr lang="it-IT" sz="2400" dirty="0" smtClean="0"/>
              <a:t>prende inserzione </a:t>
            </a:r>
            <a:r>
              <a:rPr lang="it-IT" sz="2400" dirty="0"/>
              <a:t>nella zampa </a:t>
            </a:r>
            <a:r>
              <a:rPr lang="it-IT" sz="2400" dirty="0" smtClean="0"/>
              <a:t>d’oca.</a:t>
            </a:r>
          </a:p>
          <a:p>
            <a:pPr algn="ctr"/>
            <a:endParaRPr lang="it-IT" sz="2400" dirty="0" smtClean="0"/>
          </a:p>
          <a:p>
            <a:pPr algn="ctr"/>
            <a:r>
              <a:rPr lang="it-IT" sz="2400" dirty="0" smtClean="0">
                <a:solidFill>
                  <a:srgbClr val="FEA022"/>
                </a:solidFill>
              </a:rPr>
              <a:t>Azione </a:t>
            </a:r>
          </a:p>
          <a:p>
            <a:pPr algn="ctr"/>
            <a:r>
              <a:rPr lang="it-IT" sz="2400" dirty="0" smtClean="0"/>
              <a:t>Debole flessore dell’anca e del ginocchio in intra-rotazione.</a:t>
            </a:r>
            <a:endParaRPr lang="it-IT" sz="2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012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F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5" r="24159"/>
          <a:stretch>
            <a:fillRect/>
          </a:stretch>
        </p:blipFill>
        <p:spPr bwMode="auto">
          <a:xfrm>
            <a:off x="5432778" y="774299"/>
            <a:ext cx="2878138" cy="5595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37444" y="423333"/>
            <a:ext cx="45296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accent6"/>
                </a:solidFill>
                <a:latin typeface="+mj-lt"/>
              </a:rPr>
              <a:t>Il tensore della fascia lata</a:t>
            </a:r>
            <a:endParaRPr lang="it-IT" sz="40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37444" y="2003778"/>
            <a:ext cx="49953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Origina dalla cresta iliaca e si inserisce sul tratto ileo-tibiale. </a:t>
            </a:r>
          </a:p>
          <a:p>
            <a:pPr algn="ctr"/>
            <a:r>
              <a:rPr lang="it-IT" sz="2400" dirty="0" smtClean="0">
                <a:solidFill>
                  <a:srgbClr val="FEA022"/>
                </a:solidFill>
              </a:rPr>
              <a:t>Azione</a:t>
            </a:r>
          </a:p>
          <a:p>
            <a:pPr algn="ctr"/>
            <a:r>
              <a:rPr lang="it-IT" sz="2400" dirty="0" smtClean="0"/>
              <a:t>Abduce, flette e ruota medialmente l’anca e coadiuva nella flessione del ginocchio tendendo la fascia lata.</a:t>
            </a:r>
            <a:endParaRPr lang="it-IT" sz="2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-1157111" y="4953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550332" y="5506029"/>
            <a:ext cx="47554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chemeClr val="accent6"/>
                </a:solidFill>
              </a:rPr>
              <a:t>innervato dal nervo gluteo superiore </a:t>
            </a:r>
          </a:p>
          <a:p>
            <a:pPr algn="ctr"/>
            <a:r>
              <a:rPr lang="it-IT" sz="2000" dirty="0">
                <a:solidFill>
                  <a:schemeClr val="accent6"/>
                </a:solidFill>
              </a:rPr>
              <a:t>( L4-L5)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0108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31333" y="591501"/>
            <a:ext cx="76013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</a:rPr>
              <a:t>I muscoli mediali della coscia</a:t>
            </a:r>
            <a:endParaRPr lang="it-IT" sz="4000" b="1" dirty="0">
              <a:solidFill>
                <a:srgbClr val="FEA022"/>
              </a:solidFill>
            </a:endParaRPr>
          </a:p>
        </p:txBody>
      </p:sp>
      <p:pic>
        <p:nvPicPr>
          <p:cNvPr id="3" name="Picture 5" descr="GRUPPO ADDUTTO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0455" y="1460324"/>
            <a:ext cx="4802188" cy="48244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77334" y="3203223"/>
            <a:ext cx="26649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Gli adduttori</a:t>
            </a:r>
            <a:endParaRPr lang="it-IT" sz="32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9235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69335" y="352581"/>
            <a:ext cx="3284614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/>
              <a:t>Gracile</a:t>
            </a:r>
          </a:p>
          <a:p>
            <a:pPr algn="ctr"/>
            <a:endParaRPr lang="it-IT" sz="3200" dirty="0"/>
          </a:p>
          <a:p>
            <a:pPr algn="ctr"/>
            <a:r>
              <a:rPr lang="it-IT" sz="3200" dirty="0" smtClean="0"/>
              <a:t> Pettineo</a:t>
            </a:r>
          </a:p>
          <a:p>
            <a:pPr algn="ctr"/>
            <a:endParaRPr lang="it-IT" sz="3200" dirty="0"/>
          </a:p>
          <a:p>
            <a:pPr algn="ctr"/>
            <a:r>
              <a:rPr lang="it-IT" sz="3200" dirty="0" smtClean="0"/>
              <a:t> Adduttore breve</a:t>
            </a:r>
          </a:p>
          <a:p>
            <a:pPr algn="ctr"/>
            <a:endParaRPr lang="it-IT" sz="3200" dirty="0"/>
          </a:p>
          <a:p>
            <a:pPr algn="ctr"/>
            <a:r>
              <a:rPr lang="it-IT" sz="3200" dirty="0" smtClean="0"/>
              <a:t> Adduttore lungo</a:t>
            </a:r>
          </a:p>
          <a:p>
            <a:pPr algn="ctr"/>
            <a:endParaRPr lang="it-IT" sz="3200" dirty="0"/>
          </a:p>
          <a:p>
            <a:pPr algn="ctr"/>
            <a:r>
              <a:rPr lang="it-IT" sz="3200" dirty="0" smtClean="0"/>
              <a:t> Adduttore grande</a:t>
            </a:r>
            <a:endParaRPr lang="it-IT" sz="3200" dirty="0"/>
          </a:p>
        </p:txBody>
      </p:sp>
      <p:pic>
        <p:nvPicPr>
          <p:cNvPr id="6" name="Immagine 5" descr="adduttor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727" y="759160"/>
            <a:ext cx="4441720" cy="573385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7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ube-bacin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80" y="1187292"/>
            <a:ext cx="7636487" cy="479059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3389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63403" y="1599154"/>
            <a:ext cx="4108048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/>
              <a:t>Ha origine vicino alla sinfisi pubica, dal ramo inferiore del pube e termina sulla faccia mediale della tibia a livello della zampa d’oca.</a:t>
            </a:r>
          </a:p>
          <a:p>
            <a:pPr algn="ctr"/>
            <a:r>
              <a:rPr lang="it-IT" sz="2800" dirty="0" smtClean="0"/>
              <a:t>Azione:</a:t>
            </a:r>
          </a:p>
          <a:p>
            <a:pPr algn="ctr"/>
            <a:r>
              <a:rPr lang="it-IT" sz="2800" dirty="0" smtClean="0">
                <a:solidFill>
                  <a:srgbClr val="FEA022"/>
                </a:solidFill>
              </a:rPr>
              <a:t>Adduzione della coscia; flessione anca e ginocchio</a:t>
            </a:r>
            <a:endParaRPr lang="it-IT" sz="2800" dirty="0">
              <a:solidFill>
                <a:srgbClr val="FEA022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430597" y="715363"/>
            <a:ext cx="20073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  <a:latin typeface="+mj-lt"/>
              </a:rPr>
              <a:t>Gracile</a:t>
            </a:r>
            <a:endParaRPr lang="it-IT" sz="4000" b="1" dirty="0">
              <a:solidFill>
                <a:srgbClr val="FEA022"/>
              </a:solidFill>
              <a:latin typeface="+mj-lt"/>
            </a:endParaRPr>
          </a:p>
        </p:txBody>
      </p:sp>
      <p:pic>
        <p:nvPicPr>
          <p:cNvPr id="4" name="Picture 3" descr="MUSCOLO GRACI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726" y="1598440"/>
            <a:ext cx="4300522" cy="430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8992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09386" y="1427308"/>
            <a:ext cx="3918270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/>
              <a:t>Ha origine dall’eminenza ileopubica e dalla cresta pettinea fino al tubercolo pubico. Le fibre decorrono dietro il piccolo </a:t>
            </a:r>
            <a:r>
              <a:rPr lang="it-IT" sz="2800" dirty="0" smtClean="0"/>
              <a:t>trocantere.</a:t>
            </a:r>
          </a:p>
          <a:p>
            <a:pPr algn="ctr"/>
            <a:r>
              <a:rPr lang="it-IT" sz="2800" dirty="0" smtClean="0">
                <a:solidFill>
                  <a:srgbClr val="FEA022"/>
                </a:solidFill>
              </a:rPr>
              <a:t>Azione:</a:t>
            </a:r>
          </a:p>
          <a:p>
            <a:pPr algn="ctr"/>
            <a:r>
              <a:rPr lang="it-IT" sz="2800" dirty="0" smtClean="0">
                <a:solidFill>
                  <a:srgbClr val="FEA022"/>
                </a:solidFill>
              </a:rPr>
              <a:t>Adduzione e flessione coscia </a:t>
            </a:r>
          </a:p>
          <a:p>
            <a:pPr algn="ctr"/>
            <a:endParaRPr lang="it-IT" sz="2800" dirty="0"/>
          </a:p>
        </p:txBody>
      </p:sp>
      <p:pic>
        <p:nvPicPr>
          <p:cNvPr id="3" name="Picture 2" descr="PETTINE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287" y="1591319"/>
            <a:ext cx="4214753" cy="459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664169" y="719422"/>
            <a:ext cx="2254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  <a:latin typeface="+mj-lt"/>
              </a:rPr>
              <a:t>Pettineo</a:t>
            </a:r>
            <a:endParaRPr lang="it-IT" sz="4000" b="1" dirty="0">
              <a:solidFill>
                <a:srgbClr val="FEA022"/>
              </a:solidFill>
              <a:latin typeface="+mj-l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9278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642289" y="697203"/>
            <a:ext cx="43432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  <a:latin typeface="+mj-lt"/>
              </a:rPr>
              <a:t>Adduttore breve</a:t>
            </a:r>
            <a:endParaRPr lang="it-IT" sz="4000" b="1" dirty="0">
              <a:solidFill>
                <a:srgbClr val="FEA022"/>
              </a:solidFill>
              <a:latin typeface="+mj-lt"/>
            </a:endParaRPr>
          </a:p>
        </p:txBody>
      </p:sp>
      <p:pic>
        <p:nvPicPr>
          <p:cNvPr id="5" name="Picture 3" descr="AD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621" y="1767199"/>
            <a:ext cx="4772025" cy="470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05009" y="2131818"/>
            <a:ext cx="4572000" cy="35394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800" dirty="0"/>
              <a:t>Origine: ramo inferiore del </a:t>
            </a:r>
            <a:r>
              <a:rPr lang="it-IT" sz="2800" dirty="0" smtClean="0"/>
              <a:t>pube.</a:t>
            </a:r>
          </a:p>
          <a:p>
            <a:pPr algn="ctr"/>
            <a:r>
              <a:rPr lang="it-IT" sz="2800" dirty="0" smtClean="0"/>
              <a:t>Inserzione</a:t>
            </a:r>
            <a:r>
              <a:rPr lang="it-IT" sz="2800" dirty="0"/>
              <a:t>: </a:t>
            </a:r>
            <a:r>
              <a:rPr lang="it-IT" sz="2800" dirty="0" smtClean="0"/>
              <a:t>linea aspra.</a:t>
            </a:r>
          </a:p>
          <a:p>
            <a:pPr algn="ctr"/>
            <a:endParaRPr lang="it-IT" sz="2800" dirty="0" smtClean="0"/>
          </a:p>
          <a:p>
            <a:pPr algn="ctr"/>
            <a:r>
              <a:rPr lang="it-IT" sz="2800" dirty="0" smtClean="0">
                <a:solidFill>
                  <a:srgbClr val="FEA022"/>
                </a:solidFill>
              </a:rPr>
              <a:t>Azione:</a:t>
            </a:r>
          </a:p>
          <a:p>
            <a:pPr algn="ctr"/>
            <a:r>
              <a:rPr lang="it-IT" sz="2800" dirty="0" smtClean="0">
                <a:solidFill>
                  <a:srgbClr val="FEA022"/>
                </a:solidFill>
              </a:rPr>
              <a:t>Adduzione e debole rotatore esterno</a:t>
            </a:r>
          </a:p>
          <a:p>
            <a:pPr algn="ctr"/>
            <a:endParaRPr lang="it-IT" sz="28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3833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DDUTTORE LUN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701" y="1576720"/>
            <a:ext cx="4809112" cy="483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350323" y="671566"/>
            <a:ext cx="42983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  <a:latin typeface="+mj-lt"/>
              </a:rPr>
              <a:t>Adduttore lungo</a:t>
            </a:r>
            <a:endParaRPr lang="it-IT" sz="4000" b="1" dirty="0">
              <a:solidFill>
                <a:srgbClr val="FEA022"/>
              </a:solidFill>
              <a:latin typeface="+mj-lt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05009" y="2208174"/>
            <a:ext cx="4137245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/>
              <a:t>Ha origine dal ramo superiore del pube e termina </a:t>
            </a:r>
            <a:r>
              <a:rPr lang="it-IT" sz="2800" dirty="0" smtClean="0"/>
              <a:t>sulla </a:t>
            </a:r>
            <a:r>
              <a:rPr lang="it-IT" sz="2800" dirty="0"/>
              <a:t>linea </a:t>
            </a:r>
            <a:r>
              <a:rPr lang="it-IT" sz="2800" dirty="0" smtClean="0"/>
              <a:t>aspra.</a:t>
            </a:r>
          </a:p>
          <a:p>
            <a:pPr algn="ctr"/>
            <a:endParaRPr lang="it-IT" sz="2800" dirty="0" smtClean="0"/>
          </a:p>
          <a:p>
            <a:pPr algn="ctr"/>
            <a:r>
              <a:rPr lang="it-IT" sz="2800" dirty="0" smtClean="0">
                <a:solidFill>
                  <a:srgbClr val="FEA022"/>
                </a:solidFill>
              </a:rPr>
              <a:t>Azione:</a:t>
            </a:r>
          </a:p>
          <a:p>
            <a:pPr algn="ctr"/>
            <a:r>
              <a:rPr lang="it-IT" sz="2800" dirty="0" smtClean="0">
                <a:solidFill>
                  <a:srgbClr val="FEA022"/>
                </a:solidFill>
              </a:rPr>
              <a:t>Adduzione e debole rotazione esterna</a:t>
            </a:r>
            <a:endParaRPr lang="it-IT" sz="2800" dirty="0">
              <a:solidFill>
                <a:srgbClr val="FEA022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4972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D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266" y="1605918"/>
            <a:ext cx="4816084" cy="482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379520" y="708242"/>
            <a:ext cx="4737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  <a:latin typeface="+mj-lt"/>
              </a:rPr>
              <a:t>Adduttore grande</a:t>
            </a:r>
            <a:endParaRPr lang="it-IT" sz="4000" b="1" dirty="0">
              <a:solidFill>
                <a:srgbClr val="FEA022"/>
              </a:solidFill>
              <a:latin typeface="+mj-lt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05009" y="2288664"/>
            <a:ext cx="4572000" cy="31085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800" dirty="0"/>
              <a:t>Ha origine dalla faccia anteriore del </a:t>
            </a:r>
            <a:r>
              <a:rPr lang="it-IT" sz="2800" dirty="0" smtClean="0"/>
              <a:t> </a:t>
            </a:r>
            <a:r>
              <a:rPr lang="it-IT" sz="2800" dirty="0"/>
              <a:t>pube e del ramo dell’ischio fino alla </a:t>
            </a:r>
            <a:r>
              <a:rPr lang="it-IT" sz="2800" dirty="0" err="1"/>
              <a:t>tuberosita’</a:t>
            </a:r>
            <a:r>
              <a:rPr lang="it-IT" sz="2800" dirty="0"/>
              <a:t> </a:t>
            </a:r>
            <a:r>
              <a:rPr lang="it-IT" sz="2800" dirty="0" smtClean="0"/>
              <a:t>ischiatica.</a:t>
            </a:r>
          </a:p>
          <a:p>
            <a:pPr algn="ctr"/>
            <a:endParaRPr lang="it-IT" sz="2800" dirty="0" smtClean="0">
              <a:solidFill>
                <a:srgbClr val="FEA022"/>
              </a:solidFill>
            </a:endParaRPr>
          </a:p>
          <a:p>
            <a:pPr algn="ctr"/>
            <a:r>
              <a:rPr lang="it-IT" sz="2800" dirty="0" smtClean="0">
                <a:solidFill>
                  <a:srgbClr val="FEA022"/>
                </a:solidFill>
              </a:rPr>
              <a:t>Azione:</a:t>
            </a:r>
          </a:p>
          <a:p>
            <a:pPr algn="ctr"/>
            <a:r>
              <a:rPr lang="it-IT" sz="2800" dirty="0" smtClean="0">
                <a:solidFill>
                  <a:srgbClr val="FEA022"/>
                </a:solidFill>
              </a:rPr>
              <a:t>Adduzione</a:t>
            </a:r>
            <a:endParaRPr lang="it-IT" sz="2800" dirty="0">
              <a:solidFill>
                <a:srgbClr val="FEA022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467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10940" y="726156"/>
            <a:ext cx="81312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EA022"/>
                </a:solidFill>
              </a:rPr>
              <a:t>MUSCOLATURA DELLA LOGGIA POSTERIORE DELLA COSCIA</a:t>
            </a:r>
          </a:p>
        </p:txBody>
      </p:sp>
      <p:pic>
        <p:nvPicPr>
          <p:cNvPr id="3" name="Immagine 2" descr="posterior_compartment_thigh13114171465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997" y="1993028"/>
            <a:ext cx="3406059" cy="4412394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986753" y="2825417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800" dirty="0" smtClean="0"/>
              <a:t>Semimembranoso</a:t>
            </a:r>
          </a:p>
          <a:p>
            <a:endParaRPr lang="it-IT" sz="2800" dirty="0"/>
          </a:p>
          <a:p>
            <a:r>
              <a:rPr lang="it-IT" sz="2800" dirty="0" smtClean="0"/>
              <a:t>Semitendinoso</a:t>
            </a:r>
          </a:p>
          <a:p>
            <a:endParaRPr lang="it-IT" sz="2800" dirty="0"/>
          </a:p>
          <a:p>
            <a:r>
              <a:rPr lang="it-IT" sz="2800" dirty="0"/>
              <a:t>Bicipite femorale.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3403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2"/>
          <p:cNvSpPr txBox="1">
            <a:spLocks noChangeArrowheads="1"/>
          </p:cNvSpPr>
          <p:nvPr/>
        </p:nvSpPr>
        <p:spPr bwMode="auto">
          <a:xfrm>
            <a:off x="1600200" y="647305"/>
            <a:ext cx="5486400" cy="588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u="sng" dirty="0">
                <a:solidFill>
                  <a:schemeClr val="accent6"/>
                </a:solidFill>
              </a:rPr>
              <a:t>BICIPITE FEMORALE</a:t>
            </a:r>
          </a:p>
        </p:txBody>
      </p:sp>
      <p:sp>
        <p:nvSpPr>
          <p:cNvPr id="171011" name="Text Box 3"/>
          <p:cNvSpPr txBox="1">
            <a:spLocks noChangeArrowheads="1"/>
          </p:cNvSpPr>
          <p:nvPr/>
        </p:nvSpPr>
        <p:spPr bwMode="auto">
          <a:xfrm>
            <a:off x="1981200" y="1219200"/>
            <a:ext cx="4648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i="1" dirty="0">
                <a:solidFill>
                  <a:srgbClr val="000000"/>
                </a:solidFill>
              </a:rPr>
              <a:t>Il bicipite femorale è formato da due capi</a:t>
            </a:r>
          </a:p>
        </p:txBody>
      </p:sp>
      <p:sp>
        <p:nvSpPr>
          <p:cNvPr id="171012" name="Text Box 4"/>
          <p:cNvSpPr txBox="1">
            <a:spLocks noChangeArrowheads="1"/>
          </p:cNvSpPr>
          <p:nvPr/>
        </p:nvSpPr>
        <p:spPr bwMode="auto">
          <a:xfrm>
            <a:off x="590030" y="3010569"/>
            <a:ext cx="3581400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i="1" dirty="0">
                <a:solidFill>
                  <a:srgbClr val="000000"/>
                </a:solidFill>
              </a:rPr>
              <a:t>Capo lungo: ha origine dalla tuberosità ischiatica</a:t>
            </a:r>
          </a:p>
        </p:txBody>
      </p:sp>
      <p:sp>
        <p:nvSpPr>
          <p:cNvPr id="171013" name="Text Box 5"/>
          <p:cNvSpPr txBox="1">
            <a:spLocks noChangeArrowheads="1"/>
          </p:cNvSpPr>
          <p:nvPr/>
        </p:nvSpPr>
        <p:spPr bwMode="auto">
          <a:xfrm>
            <a:off x="4876800" y="2926657"/>
            <a:ext cx="35052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 i="1" dirty="0">
                <a:solidFill>
                  <a:srgbClr val="000000"/>
                </a:solidFill>
              </a:rPr>
              <a:t>Capo breve: ha origine dal terzo medio del labbro laterale della linea aspra e dal setto intermuscolare laterale.</a:t>
            </a:r>
          </a:p>
        </p:txBody>
      </p:sp>
      <p:sp>
        <p:nvSpPr>
          <p:cNvPr id="171014" name="Line 6"/>
          <p:cNvSpPr>
            <a:spLocks noChangeShapeType="1"/>
          </p:cNvSpPr>
          <p:nvPr/>
        </p:nvSpPr>
        <p:spPr bwMode="auto">
          <a:xfrm flipH="1">
            <a:off x="3352800" y="2362200"/>
            <a:ext cx="60960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71015" name="Line 7"/>
          <p:cNvSpPr>
            <a:spLocks noChangeShapeType="1"/>
          </p:cNvSpPr>
          <p:nvPr/>
        </p:nvSpPr>
        <p:spPr bwMode="auto">
          <a:xfrm>
            <a:off x="4572000" y="2362200"/>
            <a:ext cx="53340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71016" name="Line 8"/>
          <p:cNvSpPr>
            <a:spLocks noChangeShapeType="1"/>
          </p:cNvSpPr>
          <p:nvPr/>
        </p:nvSpPr>
        <p:spPr bwMode="auto">
          <a:xfrm>
            <a:off x="3352800" y="4539557"/>
            <a:ext cx="60960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71017" name="Line 9"/>
          <p:cNvSpPr>
            <a:spLocks noChangeShapeType="1"/>
          </p:cNvSpPr>
          <p:nvPr/>
        </p:nvSpPr>
        <p:spPr bwMode="auto">
          <a:xfrm flipH="1">
            <a:off x="5372100" y="4495800"/>
            <a:ext cx="53340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71018" name="Picture 10" descr="INSERZIONE DISTALE BICI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182" y="4383757"/>
            <a:ext cx="1972593" cy="197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19" name="Text Box 11"/>
          <p:cNvSpPr txBox="1">
            <a:spLocks noChangeArrowheads="1"/>
          </p:cNvSpPr>
          <p:nvPr/>
        </p:nvSpPr>
        <p:spPr bwMode="auto">
          <a:xfrm>
            <a:off x="1219200" y="5410200"/>
            <a:ext cx="5943600" cy="946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 b="1" i="1" dirty="0">
                <a:solidFill>
                  <a:srgbClr val="FEA022"/>
                </a:solidFill>
              </a:rPr>
              <a:t>I due capi si uniscono e si inseriscono alla testa della fibula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0119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APO BREVE BICI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548" y="1967695"/>
            <a:ext cx="4333059" cy="433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APO LUNGO BICI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467" y="2043896"/>
            <a:ext cx="4256858" cy="425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540101" y="2303478"/>
            <a:ext cx="3865352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/>
              <a:t>Funziona da estensore dell’articolazione dell’anca, nell’articolazione del ginocchio flette e ruota la gamba all’esterno.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306529" y="788360"/>
            <a:ext cx="4370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  <a:latin typeface="+mj-lt"/>
              </a:rPr>
              <a:t>Bicipite femorale</a:t>
            </a:r>
            <a:endParaRPr lang="it-IT" sz="4000" b="1" dirty="0">
              <a:solidFill>
                <a:srgbClr val="FEA022"/>
              </a:solidFill>
              <a:latin typeface="+mj-lt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6468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EMITENDINOS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665" y="1687209"/>
            <a:ext cx="4589335" cy="458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92599" y="1713018"/>
            <a:ext cx="4572000" cy="48320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800" dirty="0"/>
              <a:t>Ha origine dalla tuberosità ischiatica e termina sul lato mediale della tibia dove si inserisce tramite la zampa d’oca</a:t>
            </a:r>
            <a:r>
              <a:rPr lang="it-IT" sz="2800" dirty="0" smtClean="0"/>
              <a:t>.</a:t>
            </a:r>
          </a:p>
          <a:p>
            <a:pPr algn="ctr"/>
            <a:endParaRPr lang="it-IT" sz="2800" dirty="0" smtClean="0"/>
          </a:p>
          <a:p>
            <a:pPr algn="ctr"/>
            <a:r>
              <a:rPr lang="it-IT" sz="2800" dirty="0" smtClean="0">
                <a:solidFill>
                  <a:srgbClr val="FEA022"/>
                </a:solidFill>
              </a:rPr>
              <a:t>Azione:</a:t>
            </a:r>
          </a:p>
          <a:p>
            <a:pPr algn="ctr"/>
            <a:r>
              <a:rPr lang="it-IT" sz="2800" dirty="0" smtClean="0">
                <a:solidFill>
                  <a:srgbClr val="FEA022"/>
                </a:solidFill>
              </a:rPr>
              <a:t>Estensione della coscia e flessione del ginocchio</a:t>
            </a:r>
          </a:p>
          <a:p>
            <a:pPr algn="ctr"/>
            <a:endParaRPr lang="it-IT" sz="28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861263" y="770200"/>
            <a:ext cx="3815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</a:rPr>
              <a:t>Semitendinoso</a:t>
            </a:r>
            <a:endParaRPr lang="it-IT" sz="4000" b="1" dirty="0">
              <a:solidFill>
                <a:srgbClr val="FEA022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7099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EMIMEMBRANOS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286" y="1766511"/>
            <a:ext cx="4570714" cy="456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19608" y="1766511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800" dirty="0"/>
              <a:t>Ha origine dalla tuberosità ischiatica. Il suo tendine si </a:t>
            </a:r>
            <a:r>
              <a:rPr lang="it-IT" sz="2800" dirty="0" smtClean="0"/>
              <a:t>inserisce </a:t>
            </a:r>
            <a:r>
              <a:rPr lang="it-IT" sz="2800" dirty="0" err="1" smtClean="0"/>
              <a:t>dul</a:t>
            </a:r>
            <a:r>
              <a:rPr lang="it-IT" sz="2800" dirty="0" smtClean="0"/>
              <a:t> condilo mediale della tibia e </a:t>
            </a:r>
            <a:r>
              <a:rPr lang="it-IT" sz="2800" dirty="0" err="1" smtClean="0"/>
              <a:t>leg</a:t>
            </a:r>
            <a:r>
              <a:rPr lang="it-IT" sz="2800" dirty="0" smtClean="0"/>
              <a:t>. Popliteo.</a:t>
            </a:r>
          </a:p>
          <a:p>
            <a:pPr algn="ctr"/>
            <a:endParaRPr lang="it-IT" sz="2800" dirty="0">
              <a:solidFill>
                <a:srgbClr val="FEA022"/>
              </a:solidFill>
            </a:endParaRPr>
          </a:p>
          <a:p>
            <a:pPr algn="ctr"/>
            <a:r>
              <a:rPr lang="it-IT" sz="2800" dirty="0" smtClean="0">
                <a:solidFill>
                  <a:srgbClr val="FEA022"/>
                </a:solidFill>
              </a:rPr>
              <a:t>Azione:</a:t>
            </a:r>
          </a:p>
          <a:p>
            <a:pPr algn="ctr"/>
            <a:r>
              <a:rPr lang="it-IT" sz="2800" dirty="0" smtClean="0">
                <a:solidFill>
                  <a:srgbClr val="FEA022"/>
                </a:solidFill>
              </a:rPr>
              <a:t>Estensione della coscia e flessione del ginocchio</a:t>
            </a:r>
            <a:endParaRPr lang="it-IT" sz="2800" dirty="0">
              <a:solidFill>
                <a:srgbClr val="FEA022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335725" y="741001"/>
            <a:ext cx="46913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  <a:latin typeface="+mj-lt"/>
              </a:rPr>
              <a:t>Semimembranoso</a:t>
            </a:r>
            <a:endParaRPr lang="it-IT" sz="4000" b="1" dirty="0">
              <a:solidFill>
                <a:srgbClr val="FEA022"/>
              </a:solidFill>
              <a:latin typeface="+mj-l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94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ce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223" y="1933643"/>
            <a:ext cx="4238802" cy="447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629857" y="1981921"/>
            <a:ext cx="344825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/>
              <a:t>L’ACETABOLO E’ UNA PROFONDA CAVITA’ EMISFERICA CHE ACCOGLIE LA TESTA DEL FEMORE</a:t>
            </a:r>
          </a:p>
          <a:p>
            <a:pPr algn="ctr"/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930410" y="732613"/>
            <a:ext cx="2831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  <a:latin typeface="+mj-lt"/>
              </a:rPr>
              <a:t>Acetabolo</a:t>
            </a:r>
            <a:endParaRPr lang="it-IT" sz="4000" b="1" dirty="0">
              <a:solidFill>
                <a:srgbClr val="FEA022"/>
              </a:solidFill>
              <a:latin typeface="+mj-lt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9805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503588" y="799398"/>
            <a:ext cx="1938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  <a:latin typeface="+mj-lt"/>
              </a:rPr>
              <a:t>I Glutei</a:t>
            </a:r>
            <a:endParaRPr lang="it-IT" sz="4000" b="1" dirty="0">
              <a:solidFill>
                <a:srgbClr val="FEA022"/>
              </a:solidFill>
              <a:latin typeface="+mj-lt"/>
            </a:endParaRPr>
          </a:p>
        </p:txBody>
      </p:sp>
      <p:pic>
        <p:nvPicPr>
          <p:cNvPr id="3" name="Picture 3" descr="gluteo grand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851" y="1545253"/>
            <a:ext cx="4181033" cy="441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BORSA GLUTEO MAX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207" y="2651236"/>
            <a:ext cx="3706752" cy="391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gemell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67" y="1507284"/>
            <a:ext cx="3012721" cy="318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61299" y="5328728"/>
            <a:ext cx="1475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Piccolo</a:t>
            </a:r>
            <a:endParaRPr lang="it-IT" sz="28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912340" y="1854105"/>
            <a:ext cx="1300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Medio</a:t>
            </a:r>
            <a:endParaRPr lang="it-IT" sz="28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627621" y="5837348"/>
            <a:ext cx="1549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Grande</a:t>
            </a:r>
            <a:endParaRPr lang="it-IT" sz="28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9965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13092" y="722841"/>
            <a:ext cx="39812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  <a:latin typeface="+mj-lt"/>
              </a:rPr>
              <a:t>Grande Gluteo</a:t>
            </a:r>
            <a:endParaRPr lang="it-IT" sz="4000" b="1" dirty="0">
              <a:solidFill>
                <a:srgbClr val="FEA022"/>
              </a:solidFill>
              <a:latin typeface="+mj-lt"/>
            </a:endParaRPr>
          </a:p>
        </p:txBody>
      </p:sp>
      <p:pic>
        <p:nvPicPr>
          <p:cNvPr id="3" name="Picture 6" descr="INSERZIONI GLUTEO massiom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6791"/>
            <a:ext cx="3178995" cy="335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luteo grande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t="-8" r="-31" b="48221"/>
          <a:stretch/>
        </p:blipFill>
        <p:spPr bwMode="auto">
          <a:xfrm>
            <a:off x="5230540" y="3551750"/>
            <a:ext cx="4946014" cy="27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413330" y="1546791"/>
            <a:ext cx="41810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ORIGINA DALLA LINEA GLUTEA POSTERIORE DELL’ILEO E DALLA SUPERFICIE DORSALE DEL SACRO E DEL </a:t>
            </a:r>
            <a:r>
              <a:rPr lang="en-US" sz="2000" dirty="0" smtClean="0"/>
              <a:t>COCCIGE.</a:t>
            </a:r>
            <a:endParaRPr lang="en-US" sz="2000" dirty="0"/>
          </a:p>
        </p:txBody>
      </p:sp>
      <p:sp>
        <p:nvSpPr>
          <p:cNvPr id="6" name="Rettangolo 5"/>
          <p:cNvSpPr/>
          <p:nvPr/>
        </p:nvSpPr>
        <p:spPr>
          <a:xfrm>
            <a:off x="2413330" y="2902261"/>
            <a:ext cx="41810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I FASCI PROFONDI SI INSERISCONO SULLA TUB. GLUTEA DEL </a:t>
            </a:r>
            <a:r>
              <a:rPr lang="en-US" sz="2000" dirty="0" smtClean="0"/>
              <a:t>FEMORE.</a:t>
            </a:r>
            <a:endParaRPr lang="en-US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67146" y="5207583"/>
            <a:ext cx="6014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accent6"/>
                </a:solidFill>
              </a:rPr>
              <a:t>Azione: estensione e rotazione esterna dell’anca.</a:t>
            </a:r>
            <a:endParaRPr lang="it-IT" sz="2400" dirty="0">
              <a:solidFill>
                <a:schemeClr val="accent6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9869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963452" y="671565"/>
            <a:ext cx="36263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  <a:latin typeface="+mj-lt"/>
              </a:rPr>
              <a:t>Medio Gluteo</a:t>
            </a:r>
            <a:endParaRPr lang="it-IT" sz="4000" b="1" dirty="0">
              <a:solidFill>
                <a:srgbClr val="FEA022"/>
              </a:solidFill>
              <a:latin typeface="+mj-lt"/>
            </a:endParaRPr>
          </a:p>
        </p:txBody>
      </p:sp>
      <p:pic>
        <p:nvPicPr>
          <p:cNvPr id="3" name="Picture 3" descr="GLUTEO MEDIO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49307"/>
          <a:stretch/>
        </p:blipFill>
        <p:spPr bwMode="auto">
          <a:xfrm>
            <a:off x="4703137" y="2934451"/>
            <a:ext cx="6353239" cy="340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TFL bell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75" y="1093159"/>
            <a:ext cx="2832688" cy="299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286000" y="177946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dirty="0"/>
              <a:t>Origina dalla faccia esterna </a:t>
            </a:r>
            <a:r>
              <a:rPr lang="it-IT" sz="2400" dirty="0" smtClean="0"/>
              <a:t>dell’ileo, </a:t>
            </a:r>
            <a:r>
              <a:rPr lang="it-IT" sz="2400" dirty="0"/>
              <a:t>dalla cresta iliaca e dalla sua fascia. Le sue fibre </a:t>
            </a:r>
            <a:r>
              <a:rPr lang="it-IT" sz="2400" dirty="0" smtClean="0"/>
              <a:t>si inseriscono sulla </a:t>
            </a:r>
            <a:r>
              <a:rPr lang="it-IT" sz="2400" dirty="0"/>
              <a:t>faccia laterale del grande </a:t>
            </a:r>
            <a:r>
              <a:rPr lang="it-IT" sz="2400" dirty="0" smtClean="0"/>
              <a:t>trocantere</a:t>
            </a:r>
            <a:r>
              <a:rPr lang="it-IT" sz="2400" dirty="0"/>
              <a:t>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16007" y="4840793"/>
            <a:ext cx="5863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EA022"/>
                </a:solidFill>
              </a:rPr>
              <a:t>Azione: Abduttore dell’anca. E coadiuva nella flessione ed estensione</a:t>
            </a:r>
            <a:endParaRPr lang="it-IT" sz="2800" dirty="0">
              <a:solidFill>
                <a:srgbClr val="FEA022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657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744477" y="620646"/>
            <a:ext cx="38760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</a:rPr>
              <a:t>Piccolo Gluteo</a:t>
            </a:r>
            <a:endParaRPr lang="it-IT" sz="4000" b="1" dirty="0">
              <a:solidFill>
                <a:srgbClr val="FEA022"/>
              </a:solidFill>
            </a:endParaRPr>
          </a:p>
        </p:txBody>
      </p:sp>
      <p:pic>
        <p:nvPicPr>
          <p:cNvPr id="3" name="Picture 3" descr="INSERZIONI GLUTEO picol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8533"/>
            <a:ext cx="2789793" cy="294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gemelli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912" y="2793164"/>
            <a:ext cx="3567456" cy="377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946370" y="1996291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dirty="0"/>
              <a:t>Origina dall’ileo tra la linea glutea anteriore </a:t>
            </a:r>
            <a:r>
              <a:rPr lang="it-IT" sz="2400" dirty="0" smtClean="0"/>
              <a:t>e </a:t>
            </a:r>
            <a:r>
              <a:rPr lang="it-IT" sz="2400" dirty="0"/>
              <a:t>quella </a:t>
            </a:r>
            <a:r>
              <a:rPr lang="it-IT" sz="2400" dirty="0" smtClean="0"/>
              <a:t>inferiore. Si </a:t>
            </a:r>
            <a:r>
              <a:rPr lang="it-IT" sz="2400" dirty="0"/>
              <a:t>inserisce </a:t>
            </a:r>
            <a:r>
              <a:rPr lang="it-IT" sz="2400" dirty="0" smtClean="0"/>
              <a:t>sul grande trocantere.</a:t>
            </a:r>
            <a:endParaRPr lang="it-IT" sz="2400" dirty="0"/>
          </a:p>
          <a:p>
            <a:endParaRPr lang="it-IT" sz="2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773708" y="5022144"/>
            <a:ext cx="521158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FEA022"/>
                </a:solidFill>
              </a:rPr>
              <a:t>Azione: Aiuta nella rotazione esterna e abduzione gli altri due glutei</a:t>
            </a:r>
            <a:endParaRPr lang="it-IT" sz="2400" dirty="0">
              <a:solidFill>
                <a:srgbClr val="FEA022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109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59828" y="697203"/>
            <a:ext cx="65743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</a:rPr>
              <a:t>Gli </a:t>
            </a:r>
            <a:r>
              <a:rPr lang="it-IT" sz="4000" b="1" dirty="0" err="1" smtClean="0">
                <a:solidFill>
                  <a:srgbClr val="FEA022"/>
                </a:solidFill>
              </a:rPr>
              <a:t>extrarotatori</a:t>
            </a:r>
            <a:r>
              <a:rPr lang="it-IT" sz="4000" b="1" dirty="0" smtClean="0">
                <a:solidFill>
                  <a:srgbClr val="FEA022"/>
                </a:solidFill>
              </a:rPr>
              <a:t> dell’anca</a:t>
            </a:r>
            <a:endParaRPr lang="it-IT" sz="4000" b="1" dirty="0">
              <a:solidFill>
                <a:srgbClr val="FEA022"/>
              </a:solidFill>
            </a:endParaRPr>
          </a:p>
        </p:txBody>
      </p:sp>
      <p:pic>
        <p:nvPicPr>
          <p:cNvPr id="3" name="Picture 2" descr="post med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09"/>
          <a:stretch>
            <a:fillRect/>
          </a:stretch>
        </p:blipFill>
        <p:spPr>
          <a:xfrm>
            <a:off x="4875827" y="1422403"/>
            <a:ext cx="3695254" cy="495934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10939" y="2146090"/>
            <a:ext cx="414375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- Piriforme</a:t>
            </a:r>
          </a:p>
          <a:p>
            <a:r>
              <a:rPr lang="it-IT" sz="2800" dirty="0" smtClean="0"/>
              <a:t>- Gemello superiore</a:t>
            </a:r>
          </a:p>
          <a:p>
            <a:r>
              <a:rPr lang="it-IT" sz="2800" dirty="0" smtClean="0"/>
              <a:t>- Otturatore esterno</a:t>
            </a:r>
          </a:p>
          <a:p>
            <a:r>
              <a:rPr lang="it-IT" sz="2800" dirty="0" smtClean="0"/>
              <a:t>- Gemello inferiore</a:t>
            </a:r>
          </a:p>
          <a:p>
            <a:r>
              <a:rPr lang="it-IT" sz="2800" dirty="0" smtClean="0"/>
              <a:t>- Otturatore interno</a:t>
            </a:r>
          </a:p>
          <a:p>
            <a:r>
              <a:rPr lang="fr-FR" sz="2800" dirty="0" smtClean="0"/>
              <a:t>- Q</a:t>
            </a:r>
            <a:r>
              <a:rPr lang="it-IT" sz="2800" dirty="0" err="1" smtClean="0"/>
              <a:t>uadrato</a:t>
            </a:r>
            <a:r>
              <a:rPr lang="it-IT" sz="2800" dirty="0" smtClean="0"/>
              <a:t> del femore</a:t>
            </a:r>
            <a:endParaRPr lang="it-IT" sz="28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4256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ramidale  sciatic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D6F08"/>
              </a:clrFrom>
              <a:clrTo>
                <a:srgbClr val="CD6F0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44" y="3299431"/>
            <a:ext cx="3328407" cy="318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088905" y="1797014"/>
            <a:ext cx="56731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dirty="0"/>
              <a:t>NEL 10-15% DEI CASI LE FIBRE MUSCOLARI SONO PERFORATE DAL NERVO</a:t>
            </a:r>
          </a:p>
        </p:txBody>
      </p:sp>
      <p:sp>
        <p:nvSpPr>
          <p:cNvPr id="4" name="Rettangolo 3"/>
          <p:cNvSpPr/>
          <p:nvPr/>
        </p:nvSpPr>
        <p:spPr>
          <a:xfrm>
            <a:off x="490411" y="696958"/>
            <a:ext cx="81256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FEA022"/>
                </a:solidFill>
              </a:rPr>
              <a:t>IL NERVO SCIATICO LASCIA IL BACINO PROFONDAMENTE AL PIRIFORME</a:t>
            </a:r>
          </a:p>
        </p:txBody>
      </p:sp>
      <p:pic>
        <p:nvPicPr>
          <p:cNvPr id="5" name="Picture 3" descr="sciatico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2708"/>
            <a:ext cx="3944732" cy="384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9650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57640" y="693643"/>
            <a:ext cx="6679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</a:rPr>
              <a:t>Muscolatura della gamba</a:t>
            </a:r>
            <a:endParaRPr lang="it-IT" sz="4000" b="1" dirty="0">
              <a:solidFill>
                <a:srgbClr val="FEA022"/>
              </a:solidFill>
            </a:endParaRPr>
          </a:p>
        </p:txBody>
      </p:sp>
      <p:pic>
        <p:nvPicPr>
          <p:cNvPr id="3" name="Picture 3" descr="log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33502" y="1533718"/>
            <a:ext cx="4305484" cy="489248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534207" y="1948490"/>
            <a:ext cx="36992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u="sng" dirty="0" smtClean="0">
                <a:solidFill>
                  <a:srgbClr val="FEA022"/>
                </a:solidFill>
              </a:rPr>
              <a:t>Le Logge</a:t>
            </a:r>
            <a:endParaRPr lang="it-IT" sz="2800" u="sng" dirty="0">
              <a:solidFill>
                <a:srgbClr val="FEA022"/>
              </a:solidFill>
            </a:endParaRPr>
          </a:p>
          <a:p>
            <a:pPr algn="ctr"/>
            <a:endParaRPr lang="it-IT" sz="2800" dirty="0"/>
          </a:p>
          <a:p>
            <a:pPr algn="ctr"/>
            <a:r>
              <a:rPr lang="it-IT" sz="2800" dirty="0"/>
              <a:t>Anteriore (Estensori)</a:t>
            </a:r>
          </a:p>
          <a:p>
            <a:pPr algn="ctr"/>
            <a:r>
              <a:rPr lang="it-IT" sz="2800" dirty="0"/>
              <a:t>Laterale (Peronieri)</a:t>
            </a:r>
          </a:p>
          <a:p>
            <a:pPr algn="ctr"/>
            <a:r>
              <a:rPr lang="it-IT" sz="2800" dirty="0"/>
              <a:t>Posteriore Profonda (Flessori)</a:t>
            </a:r>
          </a:p>
          <a:p>
            <a:pPr algn="ctr"/>
            <a:r>
              <a:rPr lang="it-IT" sz="2800" dirty="0"/>
              <a:t>Posteriore           Superficiale</a:t>
            </a:r>
          </a:p>
          <a:p>
            <a:pPr algn="ctr"/>
            <a:r>
              <a:rPr lang="it-IT" sz="2800" dirty="0"/>
              <a:t>   (Flessori)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7894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r 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4622" y="919752"/>
            <a:ext cx="1365549" cy="55294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Picture 3" descr="pr2 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4185" y="919752"/>
            <a:ext cx="1290334" cy="556289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286000" y="2259449"/>
            <a:ext cx="4572000" cy="30777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3600" b="1" dirty="0">
                <a:solidFill>
                  <a:srgbClr val="FEA022"/>
                </a:solidFill>
              </a:rPr>
              <a:t>Loggia   Anteriore</a:t>
            </a:r>
          </a:p>
          <a:p>
            <a:pPr algn="ctr"/>
            <a:endParaRPr lang="it-IT" sz="2800" dirty="0"/>
          </a:p>
          <a:p>
            <a:pPr algn="ctr"/>
            <a:r>
              <a:rPr lang="it-IT" sz="2800" dirty="0"/>
              <a:t>Tibiale Anteriore</a:t>
            </a:r>
          </a:p>
          <a:p>
            <a:pPr algn="ctr"/>
            <a:r>
              <a:rPr lang="it-IT" sz="2800" dirty="0"/>
              <a:t>Estensori delle dita</a:t>
            </a:r>
          </a:p>
          <a:p>
            <a:pPr algn="ctr"/>
            <a:r>
              <a:rPr lang="it-IT" sz="2800" dirty="0"/>
              <a:t>Estensore dell’alluce</a:t>
            </a:r>
          </a:p>
          <a:p>
            <a:pPr algn="ctr"/>
            <a:r>
              <a:rPr lang="it-IT" sz="2800" dirty="0"/>
              <a:t>Peroniero Terzo</a:t>
            </a:r>
          </a:p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803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tib 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6430" y="867370"/>
            <a:ext cx="2849563" cy="55435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532785" y="27592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744430" y="2009715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it-IT" sz="2800" dirty="0"/>
          </a:p>
          <a:p>
            <a:pPr algn="ctr"/>
            <a:r>
              <a:rPr lang="it-IT" sz="2800" dirty="0"/>
              <a:t>Origine: Condilo laterale e </a:t>
            </a:r>
            <a:r>
              <a:rPr lang="it-IT" sz="2800" dirty="0" err="1"/>
              <a:t>sup</a:t>
            </a:r>
            <a:r>
              <a:rPr lang="it-IT" sz="2800" dirty="0"/>
              <a:t>. laterale della </a:t>
            </a:r>
            <a:r>
              <a:rPr lang="it-IT" sz="2800" dirty="0" smtClean="0"/>
              <a:t>tibia.</a:t>
            </a:r>
            <a:endParaRPr lang="it-IT" sz="2800" dirty="0"/>
          </a:p>
          <a:p>
            <a:pPr algn="ctr"/>
            <a:r>
              <a:rPr lang="it-IT" sz="2800" dirty="0"/>
              <a:t>Inserzione: </a:t>
            </a:r>
            <a:r>
              <a:rPr lang="it-IT" sz="2800" dirty="0" smtClean="0"/>
              <a:t>1</a:t>
            </a:r>
            <a:r>
              <a:rPr lang="it-IT" sz="2800" dirty="0"/>
              <a:t>° cuneiforme, base del 1° </a:t>
            </a:r>
            <a:r>
              <a:rPr lang="it-IT" sz="2800" dirty="0" smtClean="0"/>
              <a:t>metatarso</a:t>
            </a:r>
          </a:p>
          <a:p>
            <a:pPr algn="ctr"/>
            <a:endParaRPr lang="it-IT" sz="2800" dirty="0"/>
          </a:p>
          <a:p>
            <a:pPr algn="ctr"/>
            <a:r>
              <a:rPr lang="it-IT" sz="2800" dirty="0">
                <a:solidFill>
                  <a:srgbClr val="FEA022"/>
                </a:solidFill>
              </a:rPr>
              <a:t>Azione</a:t>
            </a:r>
            <a:r>
              <a:rPr lang="it-IT" sz="2800" dirty="0" smtClean="0">
                <a:solidFill>
                  <a:srgbClr val="FEA022"/>
                </a:solidFill>
              </a:rPr>
              <a:t>:</a:t>
            </a:r>
          </a:p>
          <a:p>
            <a:pPr algn="ctr"/>
            <a:r>
              <a:rPr lang="it-IT" sz="2800" dirty="0" smtClean="0">
                <a:solidFill>
                  <a:srgbClr val="FEA022"/>
                </a:solidFill>
              </a:rPr>
              <a:t> </a:t>
            </a:r>
            <a:r>
              <a:rPr lang="it-IT" sz="2800" dirty="0">
                <a:solidFill>
                  <a:srgbClr val="FEA022"/>
                </a:solidFill>
              </a:rPr>
              <a:t>flessione dorsale caviglia ed inversione del </a:t>
            </a:r>
            <a:r>
              <a:rPr lang="it-IT" sz="2800" dirty="0" smtClean="0">
                <a:solidFill>
                  <a:srgbClr val="FEA022"/>
                </a:solidFill>
              </a:rPr>
              <a:t>piede.</a:t>
            </a:r>
            <a:endParaRPr lang="it-IT" sz="2800" dirty="0">
              <a:solidFill>
                <a:srgbClr val="FEA022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905094" y="858785"/>
            <a:ext cx="41806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</a:rPr>
              <a:t>Tibiale Anteriore</a:t>
            </a:r>
            <a:endParaRPr lang="it-IT" sz="4000" b="1" dirty="0">
              <a:solidFill>
                <a:srgbClr val="FEA022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3459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stensore di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5734" y="1024136"/>
            <a:ext cx="2197393" cy="54871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899164" y="2113014"/>
            <a:ext cx="4572000" cy="41549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dirty="0"/>
              <a:t>Origine:  condilo laterale della </a:t>
            </a:r>
            <a:r>
              <a:rPr lang="it-IT" sz="2400" dirty="0" err="1"/>
              <a:t>tibia</a:t>
            </a:r>
            <a:r>
              <a:rPr lang="it-IT" sz="2400" dirty="0" err="1" smtClean="0"/>
              <a:t>,superficie</a:t>
            </a:r>
            <a:r>
              <a:rPr lang="it-IT" sz="2400" dirty="0" smtClean="0"/>
              <a:t> </a:t>
            </a:r>
            <a:r>
              <a:rPr lang="it-IT" sz="2400" dirty="0" err="1"/>
              <a:t>ant</a:t>
            </a:r>
            <a:r>
              <a:rPr lang="it-IT" sz="2400" dirty="0"/>
              <a:t> del </a:t>
            </a:r>
            <a:r>
              <a:rPr lang="it-IT" sz="2400" dirty="0" smtClean="0"/>
              <a:t>Perone.</a:t>
            </a:r>
            <a:endParaRPr lang="it-IT" sz="2400" dirty="0"/>
          </a:p>
          <a:p>
            <a:pPr algn="ctr"/>
            <a:r>
              <a:rPr lang="it-IT" sz="2400" dirty="0"/>
              <a:t>Inserzione: 4 tendini sulle 4 </a:t>
            </a:r>
            <a:r>
              <a:rPr lang="it-IT" sz="2400" dirty="0" smtClean="0"/>
              <a:t>dita.</a:t>
            </a:r>
          </a:p>
          <a:p>
            <a:pPr algn="ctr"/>
            <a:endParaRPr lang="it-IT" sz="2400" dirty="0"/>
          </a:p>
          <a:p>
            <a:pPr algn="ctr"/>
            <a:r>
              <a:rPr lang="it-IT" sz="2400" dirty="0">
                <a:solidFill>
                  <a:srgbClr val="FEA022"/>
                </a:solidFill>
              </a:rPr>
              <a:t>Azione: </a:t>
            </a:r>
            <a:endParaRPr lang="it-IT" sz="2400" dirty="0" smtClean="0">
              <a:solidFill>
                <a:srgbClr val="FEA022"/>
              </a:solidFill>
            </a:endParaRPr>
          </a:p>
          <a:p>
            <a:pPr algn="ctr"/>
            <a:r>
              <a:rPr lang="it-IT" sz="2400" dirty="0" smtClean="0">
                <a:solidFill>
                  <a:srgbClr val="FEA022"/>
                </a:solidFill>
              </a:rPr>
              <a:t>estensione </a:t>
            </a:r>
            <a:r>
              <a:rPr lang="it-IT" sz="2400" dirty="0">
                <a:solidFill>
                  <a:srgbClr val="FEA022"/>
                </a:solidFill>
              </a:rPr>
              <a:t>delle art. </a:t>
            </a:r>
            <a:r>
              <a:rPr lang="it-IT" sz="2400" dirty="0" err="1" smtClean="0">
                <a:solidFill>
                  <a:srgbClr val="FEA022"/>
                </a:solidFill>
              </a:rPr>
              <a:t>MetatarsoFalangee</a:t>
            </a:r>
            <a:r>
              <a:rPr lang="it-IT" sz="2400" dirty="0" smtClean="0">
                <a:solidFill>
                  <a:srgbClr val="FEA022"/>
                </a:solidFill>
              </a:rPr>
              <a:t>.</a:t>
            </a:r>
          </a:p>
          <a:p>
            <a:pPr algn="ctr"/>
            <a:r>
              <a:rPr lang="it-IT" sz="2400" dirty="0" smtClean="0">
                <a:solidFill>
                  <a:srgbClr val="FEA022"/>
                </a:solidFill>
              </a:rPr>
              <a:t>Assiste </a:t>
            </a:r>
            <a:r>
              <a:rPr lang="it-IT" sz="2400" dirty="0">
                <a:solidFill>
                  <a:srgbClr val="FEA022"/>
                </a:solidFill>
              </a:rPr>
              <a:t>la </a:t>
            </a:r>
            <a:r>
              <a:rPr lang="it-IT" sz="2400" dirty="0" err="1">
                <a:solidFill>
                  <a:srgbClr val="FEA022"/>
                </a:solidFill>
              </a:rPr>
              <a:t>dorsiflessione</a:t>
            </a:r>
            <a:r>
              <a:rPr lang="it-IT" sz="2400" dirty="0">
                <a:solidFill>
                  <a:srgbClr val="FEA022"/>
                </a:solidFill>
              </a:rPr>
              <a:t> ed eversione della </a:t>
            </a:r>
            <a:r>
              <a:rPr lang="it-IT" sz="2400" dirty="0" smtClean="0">
                <a:solidFill>
                  <a:srgbClr val="FEA022"/>
                </a:solidFill>
              </a:rPr>
              <a:t>caviglia.</a:t>
            </a:r>
            <a:endParaRPr lang="it-IT" sz="2400" dirty="0">
              <a:solidFill>
                <a:srgbClr val="FEA022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75814" y="649845"/>
            <a:ext cx="6535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</a:rPr>
              <a:t>Estensore lungo delle dita</a:t>
            </a:r>
            <a:endParaRPr lang="it-IT" sz="4000" b="1" dirty="0">
              <a:solidFill>
                <a:srgbClr val="FEA022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202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EMORE INC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568848"/>
            <a:ext cx="4613275" cy="487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547851" y="860962"/>
            <a:ext cx="20694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chemeClr val="accent6"/>
                </a:solidFill>
                <a:latin typeface="+mj-lt"/>
              </a:rPr>
              <a:t>Femore</a:t>
            </a:r>
            <a:endParaRPr lang="it-IT" sz="40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808788" y="1780940"/>
            <a:ext cx="1046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testa</a:t>
            </a:r>
            <a:endParaRPr lang="it-IT" sz="28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212192" y="4652533"/>
            <a:ext cx="2319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Piccolo trocantere</a:t>
            </a:r>
            <a:endParaRPr lang="it-IT" sz="28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79805" y="2926816"/>
            <a:ext cx="2029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Grande trocantere</a:t>
            </a:r>
            <a:endParaRPr lang="it-IT" sz="2800" dirty="0"/>
          </a:p>
        </p:txBody>
      </p:sp>
      <p:sp>
        <p:nvSpPr>
          <p:cNvPr id="9" name="Freccia sinistra 8"/>
          <p:cNvSpPr/>
          <p:nvPr/>
        </p:nvSpPr>
        <p:spPr>
          <a:xfrm rot="2129807">
            <a:off x="5190633" y="4611118"/>
            <a:ext cx="1283853" cy="28992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sinistra 9"/>
          <p:cNvSpPr/>
          <p:nvPr/>
        </p:nvSpPr>
        <p:spPr>
          <a:xfrm rot="10366465">
            <a:off x="2407662" y="3171299"/>
            <a:ext cx="791664" cy="24407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sinistra 10"/>
          <p:cNvSpPr/>
          <p:nvPr/>
        </p:nvSpPr>
        <p:spPr>
          <a:xfrm rot="20799270">
            <a:off x="6085847" y="2022294"/>
            <a:ext cx="707018" cy="34835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8848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r 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3" r="5507"/>
          <a:stretch>
            <a:fillRect/>
          </a:stretch>
        </p:blipFill>
        <p:spPr>
          <a:xfrm>
            <a:off x="6340277" y="744562"/>
            <a:ext cx="1763809" cy="574845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50992" y="2410220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dirty="0"/>
              <a:t>Origine</a:t>
            </a:r>
            <a:r>
              <a:rPr lang="it-IT" sz="2400" dirty="0" smtClean="0"/>
              <a:t>: </a:t>
            </a:r>
            <a:r>
              <a:rPr lang="it-IT" sz="2400" dirty="0"/>
              <a:t>superficie </a:t>
            </a:r>
            <a:r>
              <a:rPr lang="it-IT" sz="2400" dirty="0" err="1"/>
              <a:t>antero</a:t>
            </a:r>
            <a:r>
              <a:rPr lang="it-IT" sz="2400" dirty="0"/>
              <a:t>-mediale del </a:t>
            </a:r>
            <a:r>
              <a:rPr lang="it-IT" sz="2400" dirty="0" smtClean="0"/>
              <a:t>Perone.</a:t>
            </a:r>
            <a:endParaRPr lang="it-IT" sz="2400" dirty="0"/>
          </a:p>
          <a:p>
            <a:pPr algn="ctr"/>
            <a:r>
              <a:rPr lang="it-IT" sz="2400" dirty="0"/>
              <a:t>Inserzione: base della falange distale </a:t>
            </a:r>
            <a:r>
              <a:rPr lang="it-IT" sz="2400" dirty="0" smtClean="0"/>
              <a:t>dell’alluce.</a:t>
            </a:r>
          </a:p>
          <a:p>
            <a:pPr algn="ctr"/>
            <a:endParaRPr lang="it-IT" sz="2400" dirty="0"/>
          </a:p>
          <a:p>
            <a:pPr algn="ctr"/>
            <a:r>
              <a:rPr lang="it-IT" sz="2400" dirty="0">
                <a:solidFill>
                  <a:srgbClr val="FEA022"/>
                </a:solidFill>
              </a:rPr>
              <a:t>Azione</a:t>
            </a:r>
            <a:r>
              <a:rPr lang="it-IT" sz="2400" dirty="0" smtClean="0">
                <a:solidFill>
                  <a:srgbClr val="FEA022"/>
                </a:solidFill>
              </a:rPr>
              <a:t>:</a:t>
            </a:r>
          </a:p>
          <a:p>
            <a:pPr algn="ctr"/>
            <a:r>
              <a:rPr lang="it-IT" sz="2400" dirty="0" smtClean="0">
                <a:solidFill>
                  <a:srgbClr val="FEA022"/>
                </a:solidFill>
              </a:rPr>
              <a:t> </a:t>
            </a:r>
            <a:r>
              <a:rPr lang="it-IT" sz="2400" dirty="0">
                <a:solidFill>
                  <a:srgbClr val="FEA022"/>
                </a:solidFill>
              </a:rPr>
              <a:t>estensione art. </a:t>
            </a:r>
            <a:r>
              <a:rPr lang="it-IT" sz="2400" dirty="0" err="1">
                <a:solidFill>
                  <a:srgbClr val="FEA022"/>
                </a:solidFill>
              </a:rPr>
              <a:t>MetatarsoFalangea</a:t>
            </a:r>
            <a:r>
              <a:rPr lang="it-IT" sz="2400" dirty="0">
                <a:solidFill>
                  <a:srgbClr val="FEA022"/>
                </a:solidFill>
              </a:rPr>
              <a:t> ed </a:t>
            </a:r>
            <a:r>
              <a:rPr lang="it-IT" sz="2400" dirty="0" err="1">
                <a:solidFill>
                  <a:srgbClr val="FEA022"/>
                </a:solidFill>
              </a:rPr>
              <a:t>InterFalangea</a:t>
            </a:r>
            <a:r>
              <a:rPr lang="it-IT" sz="2400" dirty="0">
                <a:solidFill>
                  <a:srgbClr val="FEA022"/>
                </a:solidFill>
              </a:rPr>
              <a:t> dell’Alluce. Assiste inversione del </a:t>
            </a:r>
            <a:r>
              <a:rPr lang="it-IT" sz="2400" dirty="0" smtClean="0">
                <a:solidFill>
                  <a:srgbClr val="FEA022"/>
                </a:solidFill>
              </a:rPr>
              <a:t>piede.</a:t>
            </a:r>
            <a:endParaRPr lang="it-IT" sz="2400" dirty="0">
              <a:solidFill>
                <a:srgbClr val="FEA022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91967" y="554772"/>
            <a:ext cx="5664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EA022"/>
                </a:solidFill>
              </a:rPr>
              <a:t>Estensore lungo dell’alluce</a:t>
            </a:r>
            <a:endParaRPr lang="it-IT" sz="4000" b="1" dirty="0">
              <a:solidFill>
                <a:srgbClr val="FEA022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3165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m lat gam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6"/>
          <a:stretch>
            <a:fillRect/>
          </a:stretch>
        </p:blipFill>
        <p:spPr>
          <a:xfrm>
            <a:off x="5503552" y="986885"/>
            <a:ext cx="2779535" cy="547693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065675" y="632942"/>
            <a:ext cx="36491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</a:rPr>
              <a:t>Peroneo terzo</a:t>
            </a:r>
            <a:endParaRPr lang="it-IT" sz="4000" b="1" dirty="0">
              <a:solidFill>
                <a:srgbClr val="FEA022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21795" y="1631727"/>
            <a:ext cx="4572000" cy="48320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800" dirty="0"/>
              <a:t>Origine: </a:t>
            </a:r>
            <a:r>
              <a:rPr lang="it-IT" sz="2800" dirty="0" smtClean="0"/>
              <a:t>superficie </a:t>
            </a:r>
            <a:r>
              <a:rPr lang="it-IT" sz="2800" dirty="0"/>
              <a:t>anteriore del Perone, Membrana </a:t>
            </a:r>
            <a:r>
              <a:rPr lang="it-IT" sz="2800" dirty="0" smtClean="0"/>
              <a:t>Interossea</a:t>
            </a:r>
            <a:r>
              <a:rPr lang="it-IT" sz="2800" dirty="0"/>
              <a:t>.</a:t>
            </a:r>
            <a:r>
              <a:rPr lang="it-IT" sz="2800" dirty="0" smtClean="0"/>
              <a:t> Inserzione</a:t>
            </a:r>
            <a:r>
              <a:rPr lang="it-IT" sz="2800" dirty="0"/>
              <a:t>: superficie dorsale e base del 5° </a:t>
            </a:r>
            <a:r>
              <a:rPr lang="it-IT" sz="2800" dirty="0" smtClean="0"/>
              <a:t>Metatarso</a:t>
            </a:r>
          </a:p>
          <a:p>
            <a:pPr algn="ctr"/>
            <a:endParaRPr lang="it-IT" sz="2800" dirty="0"/>
          </a:p>
          <a:p>
            <a:pPr algn="ctr"/>
            <a:r>
              <a:rPr lang="it-IT" sz="2800" dirty="0">
                <a:solidFill>
                  <a:srgbClr val="FEA022"/>
                </a:solidFill>
              </a:rPr>
              <a:t>Azione: </a:t>
            </a:r>
            <a:endParaRPr lang="it-IT" sz="2800" dirty="0" smtClean="0">
              <a:solidFill>
                <a:srgbClr val="FEA022"/>
              </a:solidFill>
            </a:endParaRPr>
          </a:p>
          <a:p>
            <a:pPr algn="ctr"/>
            <a:r>
              <a:rPr lang="it-IT" sz="2800" dirty="0" smtClean="0">
                <a:solidFill>
                  <a:srgbClr val="FEA022"/>
                </a:solidFill>
              </a:rPr>
              <a:t>flessione </a:t>
            </a:r>
            <a:r>
              <a:rPr lang="it-IT" sz="2800" dirty="0">
                <a:solidFill>
                  <a:srgbClr val="FEA022"/>
                </a:solidFill>
              </a:rPr>
              <a:t>dorsale della caviglia, eversione del </a:t>
            </a:r>
            <a:r>
              <a:rPr lang="it-IT" sz="2800" dirty="0" smtClean="0">
                <a:solidFill>
                  <a:srgbClr val="FEA022"/>
                </a:solidFill>
              </a:rPr>
              <a:t>piede</a:t>
            </a:r>
            <a:endParaRPr lang="it-IT" sz="2800" dirty="0">
              <a:solidFill>
                <a:srgbClr val="FEA022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7859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3894" y="3135486"/>
            <a:ext cx="2693988" cy="30622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510905" y="857795"/>
            <a:ext cx="4078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</a:rPr>
              <a:t>Loggia Laterale</a:t>
            </a:r>
            <a:endParaRPr lang="it-IT" sz="4000" b="1" dirty="0">
              <a:solidFill>
                <a:srgbClr val="FEA022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124033" y="2574054"/>
            <a:ext cx="22832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u="sng" dirty="0" smtClean="0"/>
              <a:t>Peronieri:</a:t>
            </a:r>
          </a:p>
          <a:p>
            <a:pPr algn="ctr"/>
            <a:endParaRPr lang="it-IT" sz="2800" u="sng" dirty="0"/>
          </a:p>
          <a:p>
            <a:pPr algn="ctr"/>
            <a:r>
              <a:rPr lang="it-IT" sz="2800" dirty="0" smtClean="0"/>
              <a:t>- Lungo </a:t>
            </a:r>
            <a:endParaRPr lang="it-IT" sz="2800" dirty="0"/>
          </a:p>
          <a:p>
            <a:pPr algn="ctr"/>
            <a:r>
              <a:rPr lang="it-IT" sz="2800" dirty="0" smtClean="0"/>
              <a:t>- Breve</a:t>
            </a:r>
            <a:endParaRPr lang="it-IT" sz="2800" dirty="0"/>
          </a:p>
        </p:txBody>
      </p:sp>
      <p:pic>
        <p:nvPicPr>
          <p:cNvPr id="5" name="Picture 2" descr="mm lat gam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910" y="1682475"/>
            <a:ext cx="2168354" cy="48068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9967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cansione0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8" t="1698" r="1019"/>
          <a:stretch>
            <a:fillRect/>
          </a:stretch>
        </p:blipFill>
        <p:spPr>
          <a:xfrm>
            <a:off x="5737125" y="948952"/>
            <a:ext cx="2827303" cy="545265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21796" y="1569515"/>
            <a:ext cx="4572000" cy="48320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it-IT" sz="2800" dirty="0"/>
              <a:t>Origine: condilo laterale della </a:t>
            </a:r>
            <a:r>
              <a:rPr lang="it-IT" sz="2800" dirty="0" smtClean="0"/>
              <a:t>tibia.</a:t>
            </a:r>
          </a:p>
          <a:p>
            <a:pPr algn="ctr">
              <a:buFontTx/>
              <a:buNone/>
            </a:pPr>
            <a:r>
              <a:rPr lang="it-IT" sz="2800" dirty="0" smtClean="0"/>
              <a:t>Inserzione</a:t>
            </a:r>
            <a:r>
              <a:rPr lang="it-IT" sz="2800" dirty="0"/>
              <a:t>: area laterale della base del 1° Metatarso e 1°</a:t>
            </a:r>
            <a:r>
              <a:rPr lang="it-IT" sz="2800" dirty="0" smtClean="0"/>
              <a:t>Cuneiforme</a:t>
            </a:r>
          </a:p>
          <a:p>
            <a:pPr algn="ctr">
              <a:buFontTx/>
              <a:buNone/>
            </a:pPr>
            <a:endParaRPr lang="it-IT" sz="2800" dirty="0">
              <a:solidFill>
                <a:srgbClr val="FEA022"/>
              </a:solidFill>
            </a:endParaRPr>
          </a:p>
          <a:p>
            <a:pPr algn="ctr">
              <a:buFontTx/>
              <a:buNone/>
            </a:pPr>
            <a:r>
              <a:rPr lang="it-IT" sz="2800" dirty="0">
                <a:solidFill>
                  <a:srgbClr val="FEA022"/>
                </a:solidFill>
              </a:rPr>
              <a:t>Azione</a:t>
            </a:r>
            <a:r>
              <a:rPr lang="it-IT" sz="2800" dirty="0" smtClean="0">
                <a:solidFill>
                  <a:srgbClr val="FEA022"/>
                </a:solidFill>
              </a:rPr>
              <a:t>:</a:t>
            </a:r>
          </a:p>
          <a:p>
            <a:pPr algn="ctr">
              <a:buFontTx/>
              <a:buNone/>
            </a:pPr>
            <a:r>
              <a:rPr lang="it-IT" sz="2800" dirty="0" smtClean="0">
                <a:solidFill>
                  <a:srgbClr val="FEA022"/>
                </a:solidFill>
              </a:rPr>
              <a:t> </a:t>
            </a:r>
            <a:r>
              <a:rPr lang="it-IT" sz="2800" dirty="0">
                <a:solidFill>
                  <a:srgbClr val="FEA022"/>
                </a:solidFill>
              </a:rPr>
              <a:t>eversione del piede, flessione plantare della </a:t>
            </a:r>
            <a:r>
              <a:rPr lang="it-IT" sz="2800" dirty="0" smtClean="0">
                <a:solidFill>
                  <a:srgbClr val="FEA022"/>
                </a:solidFill>
              </a:rPr>
              <a:t>caviglia </a:t>
            </a:r>
            <a:endParaRPr lang="it-IT" sz="2800" dirty="0">
              <a:solidFill>
                <a:srgbClr val="FEA022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430632" y="729963"/>
            <a:ext cx="40972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</a:rPr>
              <a:t>Peroniero lungo</a:t>
            </a:r>
            <a:endParaRPr lang="it-IT" sz="4000" b="1" dirty="0">
              <a:solidFill>
                <a:srgbClr val="FEA022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1578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4207637-illustrazione-medico-accurato-del-peroneo-breve-Archivio-Fotografic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8723"/>
          <a:stretch/>
        </p:blipFill>
        <p:spPr>
          <a:xfrm>
            <a:off x="5328373" y="1299334"/>
            <a:ext cx="3121200" cy="512536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48804" y="2859413"/>
            <a:ext cx="4572000" cy="32090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it-IT" sz="2800" dirty="0"/>
              <a:t>Origine</a:t>
            </a:r>
            <a:r>
              <a:rPr lang="it-IT" sz="2800" dirty="0" smtClean="0"/>
              <a:t>: </a:t>
            </a:r>
            <a:r>
              <a:rPr lang="it-IT" sz="2800" dirty="0"/>
              <a:t>superficie laterale del </a:t>
            </a:r>
            <a:r>
              <a:rPr lang="it-IT" sz="2800" dirty="0" smtClean="0"/>
              <a:t>Perone. Inserzione: </a:t>
            </a:r>
            <a:r>
              <a:rPr lang="it-IT" sz="2800" dirty="0"/>
              <a:t>base del 5° </a:t>
            </a:r>
            <a:r>
              <a:rPr lang="it-IT" sz="2800" dirty="0" smtClean="0"/>
              <a:t>Metatarso.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it-IT" sz="2800" dirty="0">
              <a:solidFill>
                <a:srgbClr val="FEA022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it-IT" sz="2800" dirty="0">
                <a:solidFill>
                  <a:srgbClr val="FEA022"/>
                </a:solidFill>
              </a:rPr>
              <a:t>Azione</a:t>
            </a:r>
            <a:r>
              <a:rPr lang="it-IT" sz="2800" dirty="0" smtClean="0">
                <a:solidFill>
                  <a:srgbClr val="FEA022"/>
                </a:solidFill>
              </a:rPr>
              <a:t>: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it-IT" sz="2800" dirty="0" smtClean="0">
                <a:solidFill>
                  <a:srgbClr val="FEA022"/>
                </a:solidFill>
              </a:rPr>
              <a:t> </a:t>
            </a:r>
            <a:r>
              <a:rPr lang="it-IT" sz="2800" dirty="0">
                <a:solidFill>
                  <a:srgbClr val="FEA022"/>
                </a:solidFill>
              </a:rPr>
              <a:t>eversione del piede, flessione plantare della caviglia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386837" y="1094945"/>
            <a:ext cx="41420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</a:rPr>
              <a:t>Peroniero breve</a:t>
            </a:r>
            <a:endParaRPr lang="it-IT" sz="4000" b="1" dirty="0">
              <a:solidFill>
                <a:srgbClr val="FEA022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1841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844794" y="744564"/>
            <a:ext cx="5899613" cy="4546600"/>
          </a:xfrm>
        </p:spPr>
        <p:txBody>
          <a:bodyPr/>
          <a:lstStyle/>
          <a:p>
            <a:pPr algn="ctr">
              <a:buFontTx/>
              <a:buNone/>
            </a:pPr>
            <a:r>
              <a:rPr lang="it-IT" sz="4000" b="1" dirty="0">
                <a:solidFill>
                  <a:srgbClr val="FEA022"/>
                </a:solidFill>
              </a:rPr>
              <a:t>Loggia Posteriore Profonda</a:t>
            </a:r>
          </a:p>
          <a:p>
            <a:pPr algn="ctr">
              <a:buFontTx/>
              <a:buNone/>
            </a:pPr>
            <a:endParaRPr lang="it-IT" sz="2400" b="1" dirty="0"/>
          </a:p>
          <a:p>
            <a:pPr algn="ctr">
              <a:buFontTx/>
              <a:buNone/>
            </a:pPr>
            <a:r>
              <a:rPr lang="it-IT" sz="2400" b="1" dirty="0"/>
              <a:t>Flessore delle Dita</a:t>
            </a:r>
          </a:p>
          <a:p>
            <a:pPr algn="ctr">
              <a:buFontTx/>
              <a:buNone/>
            </a:pPr>
            <a:r>
              <a:rPr lang="it-IT" sz="2400" b="1" dirty="0"/>
              <a:t>  Flessore dell’Alluce</a:t>
            </a:r>
          </a:p>
          <a:p>
            <a:pPr algn="ctr">
              <a:buFontTx/>
              <a:buNone/>
            </a:pPr>
            <a:r>
              <a:rPr lang="it-IT" sz="2400" b="1" dirty="0"/>
              <a:t>Tibiale Posteriore</a:t>
            </a:r>
          </a:p>
        </p:txBody>
      </p:sp>
      <p:pic>
        <p:nvPicPr>
          <p:cNvPr id="56323" name="Picture 3" descr="pr post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7"/>
          <a:stretch>
            <a:fillRect/>
          </a:stretch>
        </p:blipFill>
        <p:spPr>
          <a:xfrm>
            <a:off x="6154768" y="744563"/>
            <a:ext cx="1730345" cy="571925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324" name="Picture 4" descr="log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0531" y="3727507"/>
            <a:ext cx="2408322" cy="273631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805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cansione0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3" r="12602"/>
          <a:stretch>
            <a:fillRect/>
          </a:stretch>
        </p:blipFill>
        <p:spPr>
          <a:xfrm>
            <a:off x="4481673" y="688454"/>
            <a:ext cx="4209780" cy="568777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90411" y="1815034"/>
            <a:ext cx="4572000" cy="46782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800" dirty="0"/>
              <a:t>Origine: Membrana Interossea, </a:t>
            </a:r>
            <a:r>
              <a:rPr lang="it-IT" sz="2800" dirty="0" smtClean="0"/>
              <a:t>tibia, Perone.</a:t>
            </a:r>
            <a:endParaRPr lang="it-IT" sz="2800" dirty="0"/>
          </a:p>
          <a:p>
            <a:pPr algn="ctr"/>
            <a:r>
              <a:rPr lang="it-IT" sz="2800" dirty="0"/>
              <a:t>Inserzione</a:t>
            </a:r>
            <a:r>
              <a:rPr lang="it-IT" sz="2800" dirty="0" smtClean="0"/>
              <a:t>: </a:t>
            </a:r>
            <a:r>
              <a:rPr lang="it-IT" sz="2800" dirty="0"/>
              <a:t>Navicolare</a:t>
            </a:r>
            <a:r>
              <a:rPr lang="it-IT" sz="2800" dirty="0" smtClean="0"/>
              <a:t>,  Cuneiformi</a:t>
            </a:r>
            <a:r>
              <a:rPr lang="it-IT" sz="2800" dirty="0"/>
              <a:t>, il Cuboide, </a:t>
            </a:r>
            <a:r>
              <a:rPr lang="it-IT" sz="2800" dirty="0" smtClean="0"/>
              <a:t>2</a:t>
            </a:r>
            <a:r>
              <a:rPr lang="it-IT" sz="2800" dirty="0"/>
              <a:t>°-3°-4° Metatarso</a:t>
            </a:r>
          </a:p>
          <a:p>
            <a:pPr algn="ctr"/>
            <a:endParaRPr lang="it-IT" sz="2800" dirty="0"/>
          </a:p>
          <a:p>
            <a:pPr algn="ctr"/>
            <a:r>
              <a:rPr lang="it-IT" sz="2800" dirty="0">
                <a:solidFill>
                  <a:srgbClr val="FEA022"/>
                </a:solidFill>
              </a:rPr>
              <a:t>Azione: </a:t>
            </a:r>
            <a:endParaRPr lang="it-IT" sz="2800" dirty="0" smtClean="0">
              <a:solidFill>
                <a:srgbClr val="FEA022"/>
              </a:solidFill>
            </a:endParaRPr>
          </a:p>
          <a:p>
            <a:pPr algn="ctr"/>
            <a:r>
              <a:rPr lang="it-IT" sz="2800" dirty="0" smtClean="0">
                <a:solidFill>
                  <a:srgbClr val="FEA022"/>
                </a:solidFill>
              </a:rPr>
              <a:t>inversione </a:t>
            </a:r>
            <a:r>
              <a:rPr lang="it-IT" sz="2800" dirty="0">
                <a:solidFill>
                  <a:srgbClr val="FEA022"/>
                </a:solidFill>
              </a:rPr>
              <a:t>del piede, flessione plantare della caviglia</a:t>
            </a:r>
          </a:p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90411" y="551211"/>
            <a:ext cx="4326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</a:rPr>
              <a:t>Tibiale Posteriore</a:t>
            </a:r>
            <a:endParaRPr lang="it-IT" sz="4000" b="1" dirty="0">
              <a:solidFill>
                <a:srgbClr val="FEA022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2615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cansione0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9" t="21259" r="69041"/>
          <a:stretch>
            <a:fillRect/>
          </a:stretch>
        </p:blipFill>
        <p:spPr>
          <a:xfrm>
            <a:off x="6524315" y="860480"/>
            <a:ext cx="1396342" cy="553399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25539" y="926355"/>
            <a:ext cx="6185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</a:rPr>
              <a:t>Flessore lungo delle dita</a:t>
            </a:r>
            <a:endParaRPr lang="it-IT" sz="4000" b="1" dirty="0">
              <a:solidFill>
                <a:srgbClr val="FEA022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723983" y="1946162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it-IT" sz="2800" dirty="0"/>
              <a:t>Origine: faccia posteriore </a:t>
            </a:r>
            <a:r>
              <a:rPr lang="it-IT" sz="2800" dirty="0" smtClean="0"/>
              <a:t>della Tibia.</a:t>
            </a:r>
          </a:p>
          <a:p>
            <a:pPr algn="ctr">
              <a:buFontTx/>
              <a:buNone/>
            </a:pPr>
            <a:r>
              <a:rPr lang="it-IT" sz="2800" dirty="0" smtClean="0"/>
              <a:t> Inserzione</a:t>
            </a:r>
            <a:r>
              <a:rPr lang="it-IT" sz="2800" dirty="0"/>
              <a:t>: con 4 tendini alla base delle falangi </a:t>
            </a:r>
            <a:r>
              <a:rPr lang="it-IT" sz="2800" dirty="0" smtClean="0"/>
              <a:t>delle </a:t>
            </a:r>
            <a:r>
              <a:rPr lang="it-IT" sz="2800" dirty="0"/>
              <a:t>4 </a:t>
            </a:r>
            <a:r>
              <a:rPr lang="it-IT" sz="2800" dirty="0" smtClean="0"/>
              <a:t>dita.</a:t>
            </a:r>
          </a:p>
          <a:p>
            <a:pPr algn="ctr">
              <a:buFontTx/>
              <a:buNone/>
            </a:pPr>
            <a:endParaRPr lang="it-IT" sz="2800" dirty="0"/>
          </a:p>
          <a:p>
            <a:pPr algn="ctr">
              <a:buFontTx/>
              <a:buNone/>
            </a:pPr>
            <a:r>
              <a:rPr lang="it-IT" sz="2800" dirty="0">
                <a:solidFill>
                  <a:srgbClr val="FEA022"/>
                </a:solidFill>
              </a:rPr>
              <a:t>Azione</a:t>
            </a:r>
            <a:r>
              <a:rPr lang="it-IT" sz="2800" dirty="0" smtClean="0">
                <a:solidFill>
                  <a:srgbClr val="FEA022"/>
                </a:solidFill>
              </a:rPr>
              <a:t>:</a:t>
            </a:r>
          </a:p>
          <a:p>
            <a:pPr algn="ctr">
              <a:buFontTx/>
              <a:buNone/>
            </a:pPr>
            <a:r>
              <a:rPr lang="it-IT" sz="2800" dirty="0" smtClean="0">
                <a:solidFill>
                  <a:srgbClr val="FEA022"/>
                </a:solidFill>
              </a:rPr>
              <a:t> </a:t>
            </a:r>
            <a:r>
              <a:rPr lang="it-IT" sz="2800" dirty="0">
                <a:solidFill>
                  <a:srgbClr val="FEA022"/>
                </a:solidFill>
              </a:rPr>
              <a:t>flessione falangi distali, Flessione plantare caviglia, inversione piede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8440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536" y="938003"/>
            <a:ext cx="2540000" cy="54356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21796" y="1972398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800" dirty="0" err="1"/>
              <a:t>Origine</a:t>
            </a:r>
            <a:r>
              <a:rPr lang="it-IT" sz="2800" dirty="0" err="1" smtClean="0"/>
              <a:t>:Perone</a:t>
            </a:r>
            <a:r>
              <a:rPr lang="it-IT" sz="2800" dirty="0"/>
              <a:t>, Membrana Interossea, </a:t>
            </a:r>
            <a:r>
              <a:rPr lang="it-IT" sz="2800" dirty="0" smtClean="0"/>
              <a:t>Inserzione</a:t>
            </a:r>
            <a:r>
              <a:rPr lang="it-IT" sz="2800" dirty="0"/>
              <a:t>: base della falange terminale </a:t>
            </a:r>
            <a:r>
              <a:rPr lang="it-IT" sz="2800" dirty="0" smtClean="0"/>
              <a:t>dell’alluce</a:t>
            </a:r>
          </a:p>
          <a:p>
            <a:pPr algn="ctr"/>
            <a:endParaRPr lang="it-IT" sz="2800" dirty="0"/>
          </a:p>
          <a:p>
            <a:pPr algn="ctr"/>
            <a:r>
              <a:rPr lang="it-IT" sz="2800" dirty="0">
                <a:solidFill>
                  <a:srgbClr val="FEA022"/>
                </a:solidFill>
              </a:rPr>
              <a:t>Azione</a:t>
            </a:r>
            <a:r>
              <a:rPr lang="it-IT" sz="2800" dirty="0" smtClean="0">
                <a:solidFill>
                  <a:srgbClr val="FEA022"/>
                </a:solidFill>
              </a:rPr>
              <a:t>:</a:t>
            </a:r>
          </a:p>
          <a:p>
            <a:pPr algn="ctr"/>
            <a:r>
              <a:rPr lang="it-IT" sz="2800" dirty="0" smtClean="0">
                <a:solidFill>
                  <a:srgbClr val="FEA022"/>
                </a:solidFill>
              </a:rPr>
              <a:t> </a:t>
            </a:r>
            <a:r>
              <a:rPr lang="it-IT" sz="2800" dirty="0">
                <a:solidFill>
                  <a:srgbClr val="FEA022"/>
                </a:solidFill>
              </a:rPr>
              <a:t>flessione Alluce, flessione plantare caviglia ed inversione del piede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81744" y="846756"/>
            <a:ext cx="64526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</a:rPr>
              <a:t>Flessore lungo dell’alluce</a:t>
            </a:r>
            <a:endParaRPr lang="it-IT" sz="4000" b="1" dirty="0">
              <a:solidFill>
                <a:srgbClr val="FEA022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781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800522"/>
            <a:ext cx="7772400" cy="731838"/>
          </a:xfrm>
        </p:spPr>
        <p:txBody>
          <a:bodyPr/>
          <a:lstStyle/>
          <a:p>
            <a:pPr algn="ctr"/>
            <a:r>
              <a:rPr lang="it-IT" sz="4000" b="1" dirty="0">
                <a:solidFill>
                  <a:srgbClr val="FEA022"/>
                </a:solidFill>
              </a:rPr>
              <a:t>Loggia Posteriore Superficiale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87450" y="5939063"/>
            <a:ext cx="6765925" cy="1152525"/>
          </a:xfrm>
          <a:prstGeom prst="rect">
            <a:avLst/>
          </a:prstGeom>
        </p:spPr>
        <p:txBody>
          <a:bodyPr/>
          <a:lstStyle/>
          <a:p>
            <a:pPr algn="ctr">
              <a:buFontTx/>
              <a:buNone/>
            </a:pPr>
            <a:r>
              <a:rPr lang="it-IT" b="1" dirty="0"/>
              <a:t>Gastrocnemi  Soleo  Plantare</a:t>
            </a:r>
          </a:p>
        </p:txBody>
      </p:sp>
      <p:pic>
        <p:nvPicPr>
          <p:cNvPr id="61444" name="Picture 4" descr="logg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824263"/>
            <a:ext cx="3621087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45" name="Picture 5" descr="logg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4750" y="1976663"/>
            <a:ext cx="3614738" cy="3962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397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acetabolo-fisioterap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4" y="1145876"/>
            <a:ext cx="8099365" cy="485961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601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Scansione002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7" t="6367" r="21928" b="5093"/>
          <a:stretch>
            <a:fillRect/>
          </a:stretch>
        </p:blipFill>
        <p:spPr>
          <a:xfrm>
            <a:off x="6947435" y="846757"/>
            <a:ext cx="1204378" cy="555866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694787" y="2004218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it-IT" sz="2800" dirty="0"/>
              <a:t>Origine: </a:t>
            </a:r>
            <a:r>
              <a:rPr lang="it-IT" sz="2800" dirty="0" smtClean="0"/>
              <a:t>linea </a:t>
            </a:r>
            <a:r>
              <a:rPr lang="it-IT" sz="2800" dirty="0" err="1"/>
              <a:t>sovracondiloidea</a:t>
            </a:r>
            <a:r>
              <a:rPr lang="it-IT" sz="2800" dirty="0"/>
              <a:t> laterale del </a:t>
            </a:r>
            <a:r>
              <a:rPr lang="it-IT" sz="2800" dirty="0" smtClean="0"/>
              <a:t>femore.</a:t>
            </a:r>
            <a:endParaRPr lang="it-IT" sz="2800" dirty="0"/>
          </a:p>
          <a:p>
            <a:pPr algn="ctr">
              <a:buFontTx/>
              <a:buNone/>
            </a:pPr>
            <a:r>
              <a:rPr lang="it-IT" sz="2800" dirty="0"/>
              <a:t>Inserzione: parte posteriore calcagno</a:t>
            </a:r>
          </a:p>
          <a:p>
            <a:pPr algn="ctr">
              <a:buFontTx/>
              <a:buNone/>
            </a:pPr>
            <a:endParaRPr lang="it-IT" sz="2800" dirty="0">
              <a:solidFill>
                <a:srgbClr val="FEA022"/>
              </a:solidFill>
            </a:endParaRPr>
          </a:p>
          <a:p>
            <a:pPr algn="ctr">
              <a:buFontTx/>
              <a:buNone/>
            </a:pPr>
            <a:r>
              <a:rPr lang="it-IT" sz="2800" dirty="0">
                <a:solidFill>
                  <a:srgbClr val="FEA022"/>
                </a:solidFill>
              </a:rPr>
              <a:t>Azione: </a:t>
            </a:r>
            <a:endParaRPr lang="it-IT" sz="2800" dirty="0" smtClean="0">
              <a:solidFill>
                <a:srgbClr val="FEA022"/>
              </a:solidFill>
            </a:endParaRPr>
          </a:p>
          <a:p>
            <a:pPr algn="ctr">
              <a:buFontTx/>
              <a:buNone/>
            </a:pPr>
            <a:r>
              <a:rPr lang="it-IT" sz="2800" dirty="0" smtClean="0">
                <a:solidFill>
                  <a:srgbClr val="FEA022"/>
                </a:solidFill>
              </a:rPr>
              <a:t>flessione </a:t>
            </a:r>
            <a:r>
              <a:rPr lang="it-IT" sz="2800" dirty="0">
                <a:solidFill>
                  <a:srgbClr val="FEA022"/>
                </a:solidFill>
              </a:rPr>
              <a:t>plantare della tibio-tarsica, assiste la flessione del ginocchio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109434" y="905154"/>
            <a:ext cx="2264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</a:rPr>
              <a:t>Plantare</a:t>
            </a:r>
            <a:endParaRPr lang="it-IT" sz="4000" b="1" dirty="0">
              <a:solidFill>
                <a:srgbClr val="FEA022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889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solo soleo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93331" y="1315300"/>
            <a:ext cx="2776538" cy="5040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474391" y="974589"/>
            <a:ext cx="1547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EA022"/>
                </a:solidFill>
              </a:rPr>
              <a:t>Soleo</a:t>
            </a:r>
            <a:endParaRPr lang="it-IT" sz="4000" b="1" dirty="0">
              <a:solidFill>
                <a:srgbClr val="FEA022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811573" y="2001013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it-IT" sz="2800" dirty="0"/>
              <a:t>Origine: </a:t>
            </a:r>
            <a:r>
              <a:rPr lang="it-IT" sz="2800" dirty="0" smtClean="0"/>
              <a:t>Perone</a:t>
            </a:r>
            <a:r>
              <a:rPr lang="it-IT" sz="2800" dirty="0"/>
              <a:t>, </a:t>
            </a:r>
            <a:endParaRPr lang="it-IT" sz="2800" dirty="0" smtClean="0"/>
          </a:p>
          <a:p>
            <a:pPr algn="ctr">
              <a:buFontTx/>
              <a:buNone/>
            </a:pPr>
            <a:r>
              <a:rPr lang="it-IT" sz="2800" dirty="0" smtClean="0"/>
              <a:t>linea </a:t>
            </a:r>
            <a:r>
              <a:rPr lang="it-IT" sz="2800" dirty="0" err="1" smtClean="0"/>
              <a:t>Solea</a:t>
            </a:r>
            <a:r>
              <a:rPr lang="it-IT" sz="2800" dirty="0" smtClean="0"/>
              <a:t>.</a:t>
            </a:r>
          </a:p>
          <a:p>
            <a:pPr algn="ctr">
              <a:buFontTx/>
              <a:buNone/>
            </a:pPr>
            <a:r>
              <a:rPr lang="it-IT" sz="2800" dirty="0" smtClean="0"/>
              <a:t>Inserzione</a:t>
            </a:r>
            <a:r>
              <a:rPr lang="it-IT" sz="2800" dirty="0"/>
              <a:t>: calcagno mediante tendine </a:t>
            </a:r>
            <a:r>
              <a:rPr lang="it-IT" sz="2800" dirty="0" smtClean="0"/>
              <a:t>Achilleo</a:t>
            </a:r>
          </a:p>
          <a:p>
            <a:pPr algn="ctr">
              <a:buFontTx/>
              <a:buNone/>
            </a:pPr>
            <a:endParaRPr lang="it-IT" sz="2800" dirty="0">
              <a:solidFill>
                <a:srgbClr val="FEA022"/>
              </a:solidFill>
            </a:endParaRPr>
          </a:p>
          <a:p>
            <a:pPr algn="ctr">
              <a:buFontTx/>
              <a:buNone/>
            </a:pPr>
            <a:r>
              <a:rPr lang="it-IT" sz="2800" dirty="0">
                <a:solidFill>
                  <a:srgbClr val="FEA022"/>
                </a:solidFill>
              </a:rPr>
              <a:t>Azione</a:t>
            </a:r>
            <a:r>
              <a:rPr lang="it-IT" sz="2800" dirty="0" smtClean="0">
                <a:solidFill>
                  <a:srgbClr val="FEA022"/>
                </a:solidFill>
              </a:rPr>
              <a:t>:</a:t>
            </a:r>
          </a:p>
          <a:p>
            <a:pPr algn="ctr">
              <a:buFontTx/>
              <a:buNone/>
            </a:pPr>
            <a:r>
              <a:rPr lang="it-IT" sz="2800" dirty="0" smtClean="0">
                <a:solidFill>
                  <a:srgbClr val="FEA022"/>
                </a:solidFill>
              </a:rPr>
              <a:t> </a:t>
            </a:r>
            <a:r>
              <a:rPr lang="it-IT" sz="2800" dirty="0">
                <a:solidFill>
                  <a:srgbClr val="FEA022"/>
                </a:solidFill>
              </a:rPr>
              <a:t>flessione plantare articolazione tibio-tarsica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2430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715279" y="799398"/>
            <a:ext cx="3839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err="1" smtClean="0">
                <a:solidFill>
                  <a:srgbClr val="FEA022"/>
                </a:solidFill>
              </a:rPr>
              <a:t>Gastroscnemi</a:t>
            </a:r>
            <a:endParaRPr lang="it-IT" sz="4000" dirty="0">
              <a:solidFill>
                <a:srgbClr val="FEA022"/>
              </a:solidFill>
            </a:endParaRPr>
          </a:p>
        </p:txBody>
      </p:sp>
      <p:pic>
        <p:nvPicPr>
          <p:cNvPr id="6" name="Picture 4" descr="Scansione002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9" t="8514" r="67827" b="1793"/>
          <a:stretch>
            <a:fillRect/>
          </a:stretch>
        </p:blipFill>
        <p:spPr>
          <a:xfrm>
            <a:off x="6951438" y="799398"/>
            <a:ext cx="1354986" cy="56775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3" descr="gem soli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8" r="9068"/>
          <a:stretch>
            <a:fillRect/>
          </a:stretch>
        </p:blipFill>
        <p:spPr>
          <a:xfrm>
            <a:off x="492436" y="1283907"/>
            <a:ext cx="2222844" cy="51930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Rettangolo 7"/>
          <p:cNvSpPr/>
          <p:nvPr/>
        </p:nvSpPr>
        <p:spPr>
          <a:xfrm>
            <a:off x="2715280" y="1812774"/>
            <a:ext cx="4236158" cy="4752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it-IT" sz="2400" dirty="0"/>
              <a:t>Origine: </a:t>
            </a:r>
            <a:r>
              <a:rPr lang="it-IT" sz="2400" dirty="0" smtClean="0"/>
              <a:t>condilo </a:t>
            </a:r>
            <a:r>
              <a:rPr lang="it-IT" sz="2400" dirty="0"/>
              <a:t>mediale</a:t>
            </a:r>
            <a:r>
              <a:rPr lang="it-IT" sz="2400" dirty="0" smtClean="0"/>
              <a:t>, condilo </a:t>
            </a:r>
            <a:r>
              <a:rPr lang="it-IT" sz="2400" dirty="0"/>
              <a:t>laterale e superficie posteriore </a:t>
            </a:r>
            <a:r>
              <a:rPr lang="it-IT" sz="2400" dirty="0" smtClean="0"/>
              <a:t>Femore. </a:t>
            </a:r>
            <a:endParaRPr lang="it-IT" sz="2400" dirty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it-IT" sz="2400" dirty="0"/>
              <a:t>Inserzione: parte mediana superficie posteriore del calcagno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it-IT" sz="2400" dirty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it-IT" sz="2400" dirty="0">
                <a:solidFill>
                  <a:srgbClr val="FEA022"/>
                </a:solidFill>
              </a:rPr>
              <a:t>Azione</a:t>
            </a:r>
            <a:r>
              <a:rPr lang="it-IT" sz="2400" dirty="0" smtClean="0">
                <a:solidFill>
                  <a:srgbClr val="FEA022"/>
                </a:solidFill>
              </a:rPr>
              <a:t>: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it-IT" sz="2400" dirty="0" smtClean="0">
                <a:solidFill>
                  <a:srgbClr val="FEA022"/>
                </a:solidFill>
              </a:rPr>
              <a:t> </a:t>
            </a:r>
            <a:r>
              <a:rPr lang="it-IT" sz="2400" dirty="0">
                <a:solidFill>
                  <a:srgbClr val="FEA022"/>
                </a:solidFill>
              </a:rPr>
              <a:t>flessione plantare caviglia(catena cinetica aperta), flessione ginocchio (catena cinetica chiusa)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919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490" y="860778"/>
            <a:ext cx="7024744" cy="717220"/>
          </a:xfrm>
        </p:spPr>
        <p:txBody>
          <a:bodyPr>
            <a:noAutofit/>
          </a:bodyPr>
          <a:lstStyle/>
          <a:p>
            <a:pPr algn="ctr"/>
            <a:r>
              <a:rPr lang="it-IT" sz="4800" i="1" dirty="0" smtClean="0"/>
              <a:t>Buono Studio...</a:t>
            </a:r>
            <a:endParaRPr lang="it-IT" sz="4800" i="1" dirty="0"/>
          </a:p>
        </p:txBody>
      </p:sp>
      <p:pic>
        <p:nvPicPr>
          <p:cNvPr id="4" name="Immagine 3" descr="dorm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601" y="1961443"/>
            <a:ext cx="7024744" cy="370430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85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du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903" y="844297"/>
            <a:ext cx="5430838" cy="573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946929" y="2371664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2800" dirty="0"/>
              <a:t>LA CAPSULA FIBROSA AVVOLGE LE SUPERFICI ARTICOLARI DELL’ANCA ED UNA GRANDE PORZIONE DEL COLLO FEMORALE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660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ca le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2" r="4576"/>
          <a:stretch>
            <a:fillRect/>
          </a:stretch>
        </p:blipFill>
        <p:spPr bwMode="auto">
          <a:xfrm>
            <a:off x="944249" y="1246964"/>
            <a:ext cx="4315094" cy="522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5894679" y="2843982"/>
            <a:ext cx="22087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Visione anteriore</a:t>
            </a:r>
            <a:endParaRPr lang="it-IT" sz="28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754879" y="-14111"/>
            <a:ext cx="33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Dott. Matteo Balocco</a:t>
            </a:r>
          </a:p>
          <a:p>
            <a:pPr algn="ctr"/>
            <a:r>
              <a:rPr lang="it-IT" sz="1400" dirty="0" smtClean="0">
                <a:solidFill>
                  <a:schemeClr val="accent2">
                    <a:lumMod val="50000"/>
                  </a:schemeClr>
                </a:solidFill>
              </a:rPr>
              <a:t>Corso maestri  yoga 2016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4315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5591</TotalTime>
  <Words>1964</Words>
  <Application>Microsoft Macintosh PowerPoint</Application>
  <PresentationFormat>Presentazione su schermo (4:3)</PresentationFormat>
  <Paragraphs>416</Paragraphs>
  <Slides>73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73</vt:i4>
      </vt:variant>
    </vt:vector>
  </HeadingPairs>
  <TitlesOfParts>
    <vt:vector size="74" baseType="lpstr">
      <vt:lpstr>Austin</vt:lpstr>
      <vt:lpstr>Corso di anatomia e fisiologia </vt:lpstr>
      <vt:lpstr>Arti Inferiori</vt:lpstr>
      <vt:lpstr>Anca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Loggia Posteriore Superficiale</vt:lpstr>
      <vt:lpstr>Presentazione di PowerPoint</vt:lpstr>
      <vt:lpstr>Presentazione di PowerPoint</vt:lpstr>
      <vt:lpstr>Presentazione di PowerPoint</vt:lpstr>
      <vt:lpstr>Buono Studio...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anatomia e fisiologia </dc:title>
  <dc:creator>matte</dc:creator>
  <cp:lastModifiedBy>matte</cp:lastModifiedBy>
  <cp:revision>95</cp:revision>
  <dcterms:created xsi:type="dcterms:W3CDTF">2017-04-20T13:33:15Z</dcterms:created>
  <dcterms:modified xsi:type="dcterms:W3CDTF">2017-05-10T08:19:49Z</dcterms:modified>
</cp:coreProperties>
</file>