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2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84" r:id="rId22"/>
    <p:sldId id="277" r:id="rId23"/>
    <p:sldId id="285" r:id="rId24"/>
    <p:sldId id="278" r:id="rId25"/>
    <p:sldId id="304" r:id="rId26"/>
    <p:sldId id="279" r:id="rId27"/>
    <p:sldId id="280" r:id="rId28"/>
    <p:sldId id="281" r:id="rId29"/>
    <p:sldId id="282" r:id="rId30"/>
    <p:sldId id="283" r:id="rId31"/>
    <p:sldId id="286" r:id="rId32"/>
    <p:sldId id="287" r:id="rId33"/>
    <p:sldId id="289" r:id="rId34"/>
    <p:sldId id="288" r:id="rId35"/>
    <p:sldId id="290" r:id="rId36"/>
    <p:sldId id="291" r:id="rId37"/>
    <p:sldId id="295" r:id="rId38"/>
    <p:sldId id="292" r:id="rId39"/>
    <p:sldId id="293" r:id="rId40"/>
    <p:sldId id="294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1632" y="-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AA676DE-7E5A-644C-9550-FDD42DE33C10}" type="datetimeFigureOut">
              <a:rPr lang="it-IT" smtClean="0"/>
              <a:t>08/09/17</a:t>
            </a:fld>
            <a:endParaRPr lang="it-IT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D441180-9473-ED41-8120-E46EF36A8B16}" type="slidenum">
              <a:rPr lang="it-IT" smtClean="0"/>
              <a:t>‹n.›</a:t>
            </a:fld>
            <a:endParaRPr lang="it-IT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76DE-7E5A-644C-9550-FDD42DE33C10}" type="datetimeFigureOut">
              <a:rPr lang="it-IT" smtClean="0"/>
              <a:t>08/09/17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41180-9473-ED41-8120-E46EF36A8B16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76DE-7E5A-644C-9550-FDD42DE33C10}" type="datetimeFigureOut">
              <a:rPr lang="it-IT" smtClean="0"/>
              <a:t>08/09/17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41180-9473-ED41-8120-E46EF36A8B16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76DE-7E5A-644C-9550-FDD42DE33C10}" type="datetimeFigureOut">
              <a:rPr lang="it-IT" smtClean="0"/>
              <a:t>08/09/17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41180-9473-ED41-8120-E46EF36A8B16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76DE-7E5A-644C-9550-FDD42DE33C10}" type="datetimeFigureOut">
              <a:rPr lang="it-IT" smtClean="0"/>
              <a:t>08/09/17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41180-9473-ED41-8120-E46EF36A8B16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76DE-7E5A-644C-9550-FDD42DE33C10}" type="datetimeFigureOut">
              <a:rPr lang="it-IT" smtClean="0"/>
              <a:t>08/09/17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41180-9473-ED41-8120-E46EF36A8B16}" type="slidenum">
              <a:rPr lang="it-IT" smtClean="0"/>
              <a:t>‹n.›</a:t>
            </a:fld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76DE-7E5A-644C-9550-FDD42DE33C10}" type="datetimeFigureOut">
              <a:rPr lang="it-IT" smtClean="0"/>
              <a:t>08/09/17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41180-9473-ED41-8120-E46EF36A8B16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76DE-7E5A-644C-9550-FDD42DE33C10}" type="datetimeFigureOut">
              <a:rPr lang="it-IT" smtClean="0"/>
              <a:t>08/09/17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41180-9473-ED41-8120-E46EF36A8B16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76DE-7E5A-644C-9550-FDD42DE33C10}" type="datetimeFigureOut">
              <a:rPr lang="it-IT" smtClean="0"/>
              <a:t>08/09/17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41180-9473-ED41-8120-E46EF36A8B16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76DE-7E5A-644C-9550-FDD42DE33C10}" type="datetimeFigureOut">
              <a:rPr lang="it-IT" smtClean="0"/>
              <a:t>08/09/17</a:t>
            </a:fld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41180-9473-ED41-8120-E46EF36A8B16}" type="slidenum">
              <a:rPr lang="it-IT" smtClean="0"/>
              <a:t>‹n.›</a:t>
            </a:fld>
            <a:endParaRPr lang="it-IT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76DE-7E5A-644C-9550-FDD42DE33C10}" type="datetimeFigureOut">
              <a:rPr lang="it-IT" smtClean="0"/>
              <a:t>08/09/17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41180-9473-ED41-8120-E46EF36A8B16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AA676DE-7E5A-644C-9550-FDD42DE33C10}" type="datetimeFigureOut">
              <a:rPr lang="it-IT" smtClean="0"/>
              <a:t>08/09/17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D441180-9473-ED41-8120-E46EF36A8B16}" type="slidenum">
              <a:rPr lang="it-IT" smtClean="0"/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733365" y="3157530"/>
            <a:ext cx="3313355" cy="1989426"/>
          </a:xfrm>
        </p:spPr>
        <p:txBody>
          <a:bodyPr>
            <a:noAutofit/>
          </a:bodyPr>
          <a:lstStyle/>
          <a:p>
            <a:pPr algn="ctr"/>
            <a:r>
              <a:rPr lang="it-IT" sz="4000" b="1" dirty="0" smtClean="0">
                <a:solidFill>
                  <a:srgbClr val="FEA022"/>
                </a:solidFill>
              </a:rPr>
              <a:t>Corso di anatomia e fisiologia </a:t>
            </a:r>
            <a:endParaRPr lang="it-IT" sz="4000" b="1" dirty="0">
              <a:solidFill>
                <a:srgbClr val="FEA022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733365" y="239889"/>
            <a:ext cx="33133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accent2">
                    <a:lumMod val="50000"/>
                  </a:schemeClr>
                </a:solidFill>
              </a:rPr>
              <a:t>Dott. Matteo Balocco</a:t>
            </a:r>
            <a:endParaRPr lang="it-IT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it-IT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it-IT" dirty="0" smtClean="0">
                <a:solidFill>
                  <a:schemeClr val="accent2">
                    <a:lumMod val="50000"/>
                  </a:schemeClr>
                </a:solidFill>
              </a:rPr>
              <a:t>Corso maestri yoga 2016</a:t>
            </a:r>
            <a:endParaRPr lang="it-IT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764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>
            <a:spLocks noGrp="1"/>
          </p:cNvSpPr>
          <p:nvPr>
            <p:ph idx="1"/>
          </p:nvPr>
        </p:nvSpPr>
        <p:spPr>
          <a:xfrm>
            <a:off x="457200" y="1397000"/>
            <a:ext cx="8192911" cy="4114800"/>
          </a:xfrm>
        </p:spPr>
        <p:txBody>
          <a:bodyPr>
            <a:normAutofit fontScale="92500" lnSpcReduction="20000"/>
          </a:bodyPr>
          <a:lstStyle/>
          <a:p>
            <a:pPr marL="0" indent="0" algn="ctr"/>
            <a:r>
              <a:rPr lang="it-IT" sz="2800" dirty="0">
                <a:ea typeface="ＭＳ Ｐゴシック" charset="0"/>
                <a:cs typeface="ＭＳ Ｐゴシック" charset="0"/>
              </a:rPr>
              <a:t>Un setto verticale, il </a:t>
            </a:r>
            <a:r>
              <a:rPr lang="it-IT" sz="2800" b="1" dirty="0">
                <a:solidFill>
                  <a:srgbClr val="FEA022"/>
                </a:solidFill>
                <a:ea typeface="ＭＳ Ｐゴシック" charset="0"/>
                <a:cs typeface="ＭＳ Ｐゴシック" charset="0"/>
              </a:rPr>
              <a:t>setto</a:t>
            </a:r>
            <a:r>
              <a:rPr lang="it-IT" sz="2800" dirty="0">
                <a:solidFill>
                  <a:srgbClr val="FEA022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it-IT" sz="2800" b="1" dirty="0">
                <a:solidFill>
                  <a:srgbClr val="FEA022"/>
                </a:solidFill>
                <a:ea typeface="ＭＳ Ｐゴシック" charset="0"/>
                <a:cs typeface="ＭＳ Ｐゴシック" charset="0"/>
              </a:rPr>
              <a:t>nasale</a:t>
            </a:r>
            <a:r>
              <a:rPr lang="it-IT" sz="2800" dirty="0">
                <a:ea typeface="ＭＳ Ｐゴシック" charset="0"/>
                <a:cs typeface="ＭＳ Ｐゴシック" charset="0"/>
              </a:rPr>
              <a:t>, divide la cavità nasale in </a:t>
            </a:r>
            <a:r>
              <a:rPr lang="it-IT" sz="2800" dirty="0">
                <a:solidFill>
                  <a:srgbClr val="FEA022"/>
                </a:solidFill>
                <a:ea typeface="ＭＳ Ｐゴシック" charset="0"/>
                <a:cs typeface="ＭＳ Ｐゴシック" charset="0"/>
              </a:rPr>
              <a:t>2</a:t>
            </a:r>
            <a:r>
              <a:rPr lang="it-IT" sz="2800" dirty="0" smtClean="0">
                <a:solidFill>
                  <a:srgbClr val="FEA022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it-IT" sz="2800" dirty="0">
                <a:solidFill>
                  <a:srgbClr val="FEA022"/>
                </a:solidFill>
                <a:ea typeface="ＭＳ Ｐゴシック" charset="0"/>
                <a:cs typeface="ＭＳ Ｐゴシック" charset="0"/>
              </a:rPr>
              <a:t>porzioni.</a:t>
            </a:r>
          </a:p>
          <a:p>
            <a:pPr marL="0" indent="0" algn="ctr"/>
            <a:r>
              <a:rPr lang="it-IT" sz="2800" dirty="0">
                <a:ea typeface="ＭＳ Ｐゴシック" charset="0"/>
                <a:cs typeface="ＭＳ Ｐゴシック" charset="0"/>
              </a:rPr>
              <a:t>Le strutture interne hanno </a:t>
            </a:r>
            <a:r>
              <a:rPr lang="it-IT" sz="2800" dirty="0">
                <a:solidFill>
                  <a:srgbClr val="FEA022"/>
                </a:solidFill>
                <a:ea typeface="ＭＳ Ｐゴシック" charset="0"/>
                <a:cs typeface="ＭＳ Ｐゴシック" charset="0"/>
              </a:rPr>
              <a:t>3</a:t>
            </a:r>
            <a:r>
              <a:rPr lang="it-IT" sz="2800" dirty="0" smtClean="0">
                <a:solidFill>
                  <a:srgbClr val="FEA022"/>
                </a:solidFill>
                <a:ea typeface="ＭＳ Ｐゴシック" charset="0"/>
                <a:cs typeface="ＭＳ Ｐゴシック" charset="0"/>
              </a:rPr>
              <a:t> funzioni:</a:t>
            </a:r>
          </a:p>
          <a:p>
            <a:pPr marL="0" indent="0" algn="ctr"/>
            <a:endParaRPr lang="it-IT" sz="2800" dirty="0">
              <a:solidFill>
                <a:srgbClr val="FEA022"/>
              </a:solidFill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Char char="•"/>
            </a:pPr>
            <a:r>
              <a:rPr lang="it-IT" sz="2800" dirty="0">
                <a:ea typeface="ＭＳ Ｐゴシック" charset="0"/>
                <a:cs typeface="ＭＳ Ｐゴシック" charset="0"/>
              </a:rPr>
              <a:t>filtrazione, riscaldamento e umidificazione </a:t>
            </a:r>
            <a:r>
              <a:rPr lang="it-IT" sz="2800" dirty="0" err="1">
                <a:ea typeface="ＭＳ Ｐゴシック" charset="0"/>
                <a:cs typeface="ＭＳ Ｐゴシック" charset="0"/>
              </a:rPr>
              <a:t>dell</a:t>
            </a:r>
            <a:r>
              <a:rPr lang="ja-JP" altLang="it-IT" sz="2800" dirty="0">
                <a:ea typeface="ＭＳ Ｐゴシック" charset="0"/>
                <a:cs typeface="ＭＳ Ｐゴシック" charset="0"/>
              </a:rPr>
              <a:t>’</a:t>
            </a:r>
            <a:r>
              <a:rPr lang="it-IT" sz="2800" dirty="0">
                <a:ea typeface="ＭＳ Ｐゴシック" charset="0"/>
                <a:cs typeface="ＭＳ Ｐゴシック" charset="0"/>
              </a:rPr>
              <a:t>aria inspirata</a:t>
            </a:r>
            <a:r>
              <a:rPr lang="it-IT" sz="2800" dirty="0" smtClean="0">
                <a:ea typeface="ＭＳ Ｐゴシック" charset="0"/>
                <a:cs typeface="ＭＳ Ｐゴシック" charset="0"/>
              </a:rPr>
              <a:t>;</a:t>
            </a:r>
          </a:p>
          <a:p>
            <a:pPr marL="0" indent="0">
              <a:buFontTx/>
              <a:buChar char="•"/>
            </a:pPr>
            <a:endParaRPr lang="it-IT" sz="2800" dirty="0"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Char char="•"/>
            </a:pPr>
            <a:r>
              <a:rPr lang="it-IT" sz="2800" dirty="0">
                <a:ea typeface="ＭＳ Ｐゴシック" charset="0"/>
                <a:cs typeface="ＭＳ Ｐゴシック" charset="0"/>
              </a:rPr>
              <a:t>rilevamento degli stimoli olfattivi</a:t>
            </a:r>
            <a:r>
              <a:rPr lang="it-IT" sz="2800" dirty="0" smtClean="0">
                <a:ea typeface="ＭＳ Ｐゴシック" charset="0"/>
                <a:cs typeface="ＭＳ Ｐゴシック" charset="0"/>
              </a:rPr>
              <a:t>;</a:t>
            </a:r>
          </a:p>
          <a:p>
            <a:pPr marL="0" indent="0">
              <a:buFontTx/>
              <a:buChar char="•"/>
            </a:pPr>
            <a:endParaRPr lang="it-IT" sz="2800" dirty="0"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Char char="•"/>
            </a:pPr>
            <a:r>
              <a:rPr lang="it-IT" sz="2800" dirty="0">
                <a:ea typeface="ＭＳ Ｐゴシック" charset="0"/>
                <a:cs typeface="ＭＳ Ｐゴシック" charset="0"/>
              </a:rPr>
              <a:t>modulazione delle vibrazioni dei suoni espressivi.</a:t>
            </a:r>
          </a:p>
          <a:p>
            <a:pPr marL="0" indent="0"/>
            <a:endParaRPr lang="it-IT" sz="2800" b="1" dirty="0">
              <a:ea typeface="ＭＳ Ｐゴシック" charset="0"/>
              <a:cs typeface="ＭＳ Ｐゴシック" charset="0"/>
            </a:endParaRPr>
          </a:p>
          <a:p>
            <a:pPr marL="0" indent="0"/>
            <a:endParaRPr lang="it-IT" sz="2800" b="1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754879" y="-14111"/>
            <a:ext cx="3313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Dott. Matteo Balocco</a:t>
            </a:r>
          </a:p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Corso maestri  yoga </a:t>
            </a:r>
            <a:endParaRPr lang="it-IT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007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>
            <a:spLocks noGrp="1"/>
          </p:cNvSpPr>
          <p:nvPr>
            <p:ph idx="1"/>
          </p:nvPr>
        </p:nvSpPr>
        <p:spPr>
          <a:xfrm>
            <a:off x="1086556" y="1679222"/>
            <a:ext cx="6759222" cy="4114800"/>
          </a:xfrm>
        </p:spPr>
        <p:txBody>
          <a:bodyPr>
            <a:normAutofit/>
          </a:bodyPr>
          <a:lstStyle/>
          <a:p>
            <a:pPr marL="0" indent="0"/>
            <a:r>
              <a:rPr lang="it-IT" sz="2800" dirty="0">
                <a:ea typeface="ＭＳ Ｐゴシック" charset="0"/>
                <a:cs typeface="ＭＳ Ｐゴシック" charset="0"/>
              </a:rPr>
              <a:t>La </a:t>
            </a:r>
            <a:r>
              <a:rPr lang="it-IT" sz="2800" b="1" dirty="0">
                <a:solidFill>
                  <a:srgbClr val="FEA022"/>
                </a:solidFill>
                <a:ea typeface="ＭＳ Ｐゴシック" charset="0"/>
                <a:cs typeface="ＭＳ Ｐゴシック" charset="0"/>
              </a:rPr>
              <a:t>faringe</a:t>
            </a:r>
            <a:r>
              <a:rPr lang="it-IT" sz="2800" dirty="0">
                <a:solidFill>
                  <a:srgbClr val="FEA022"/>
                </a:solidFill>
                <a:ea typeface="ＭＳ Ｐゴシック" charset="0"/>
                <a:cs typeface="ＭＳ Ｐゴシック" charset="0"/>
              </a:rPr>
              <a:t>, o </a:t>
            </a:r>
            <a:r>
              <a:rPr lang="it-IT" sz="2800" b="1" dirty="0">
                <a:solidFill>
                  <a:srgbClr val="FEA022"/>
                </a:solidFill>
                <a:ea typeface="ＭＳ Ｐゴシック" charset="0"/>
                <a:cs typeface="ＭＳ Ｐゴシック" charset="0"/>
              </a:rPr>
              <a:t>gola</a:t>
            </a:r>
            <a:r>
              <a:rPr lang="it-IT" sz="2800" dirty="0">
                <a:ea typeface="ＭＳ Ｐゴシック" charset="0"/>
                <a:cs typeface="ＭＳ Ｐゴシック" charset="0"/>
              </a:rPr>
              <a:t>, è un condotto imbutiforme comune </a:t>
            </a:r>
            <a:r>
              <a:rPr lang="it-IT" sz="2800" dirty="0" err="1">
                <a:ea typeface="ＭＳ Ｐゴシック" charset="0"/>
                <a:cs typeface="ＭＳ Ｐゴシック" charset="0"/>
              </a:rPr>
              <a:t>all</a:t>
            </a:r>
            <a:r>
              <a:rPr lang="ja-JP" altLang="it-IT" sz="2800" dirty="0">
                <a:ea typeface="ＭＳ Ｐゴシック" charset="0"/>
                <a:cs typeface="ＭＳ Ｐゴシック" charset="0"/>
              </a:rPr>
              <a:t>’</a:t>
            </a:r>
            <a:r>
              <a:rPr lang="it-IT" sz="2800" dirty="0">
                <a:ea typeface="ＭＳ Ｐゴシック" charset="0"/>
                <a:cs typeface="ＭＳ Ｐゴシック" charset="0"/>
              </a:rPr>
              <a:t>apparato respiratorio e digerente. Oltre a essere una via di transito per aria e cibo costituisce una camera di risonanza per i suoni emessi durante la fonazione e ospita le tonsille.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4754879" y="-14111"/>
            <a:ext cx="3313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Dott. Matteo Balocco</a:t>
            </a:r>
          </a:p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Corso maestri  yoga </a:t>
            </a:r>
            <a:endParaRPr lang="it-IT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011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114800"/>
          </a:xfrm>
        </p:spPr>
        <p:txBody>
          <a:bodyPr>
            <a:normAutofit/>
          </a:bodyPr>
          <a:lstStyle/>
          <a:p>
            <a:pPr marL="0" indent="0"/>
            <a:r>
              <a:rPr lang="it-IT" sz="2800" dirty="0">
                <a:ea typeface="ＭＳ Ｐゴシック" charset="0"/>
                <a:cs typeface="ＭＳ Ｐゴシック" charset="0"/>
              </a:rPr>
              <a:t>La parte superiore della faringe (</a:t>
            </a:r>
            <a:r>
              <a:rPr lang="it-IT" sz="2800" b="1" dirty="0" err="1">
                <a:solidFill>
                  <a:srgbClr val="FEA022"/>
                </a:solidFill>
                <a:ea typeface="ＭＳ Ｐゴシック" charset="0"/>
                <a:cs typeface="ＭＳ Ｐゴシック" charset="0"/>
              </a:rPr>
              <a:t>nasofaringe</a:t>
            </a:r>
            <a:r>
              <a:rPr lang="it-IT" sz="2800" dirty="0">
                <a:solidFill>
                  <a:srgbClr val="FEA022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it-IT" sz="2800" dirty="0">
                <a:ea typeface="ＭＳ Ｐゴシック" charset="0"/>
                <a:cs typeface="ＭＳ Ｐゴシック" charset="0"/>
              </a:rPr>
              <a:t>o </a:t>
            </a:r>
            <a:r>
              <a:rPr lang="it-IT" sz="2800" b="1" dirty="0">
                <a:solidFill>
                  <a:srgbClr val="FEA022"/>
                </a:solidFill>
                <a:ea typeface="ＭＳ Ｐゴシック" charset="0"/>
                <a:cs typeface="ＭＳ Ｐゴシック" charset="0"/>
              </a:rPr>
              <a:t>rinofaringe</a:t>
            </a:r>
            <a:r>
              <a:rPr lang="it-IT" sz="2800" dirty="0">
                <a:ea typeface="ＭＳ Ｐゴシック" charset="0"/>
                <a:cs typeface="ＭＳ Ｐゴシック" charset="0"/>
              </a:rPr>
              <a:t>) è collegata alle due coane e comprende gli sbocchi dei due canali uditivi.</a:t>
            </a:r>
          </a:p>
          <a:p>
            <a:pPr marL="0" indent="0"/>
            <a:r>
              <a:rPr lang="it-IT" sz="2800" dirty="0">
                <a:ea typeface="ＭＳ Ｐゴシック" charset="0"/>
                <a:cs typeface="ＭＳ Ｐゴシック" charset="0"/>
              </a:rPr>
              <a:t>La porzione intermedia è l</a:t>
            </a:r>
            <a:r>
              <a:rPr lang="ja-JP" altLang="it-IT" sz="2800" dirty="0">
                <a:ea typeface="ＭＳ Ｐゴシック" charset="0"/>
                <a:cs typeface="ＭＳ Ｐゴシック" charset="0"/>
              </a:rPr>
              <a:t>’</a:t>
            </a:r>
            <a:r>
              <a:rPr lang="it-IT" sz="2800" b="1" dirty="0">
                <a:solidFill>
                  <a:srgbClr val="FEA022"/>
                </a:solidFill>
                <a:ea typeface="ＭＳ Ｐゴシック" charset="0"/>
                <a:cs typeface="ＭＳ Ｐゴシック" charset="0"/>
              </a:rPr>
              <a:t>orofaringe</a:t>
            </a:r>
            <a:r>
              <a:rPr lang="it-IT" sz="2800" dirty="0">
                <a:ea typeface="ＭＳ Ｐゴシック" charset="0"/>
                <a:cs typeface="ＭＳ Ｐゴシック" charset="0"/>
              </a:rPr>
              <a:t> e ospita due tonsille.</a:t>
            </a:r>
          </a:p>
          <a:p>
            <a:pPr marL="0" indent="0"/>
            <a:r>
              <a:rPr lang="it-IT" sz="2800" dirty="0">
                <a:ea typeface="ＭＳ Ｐゴシック" charset="0"/>
                <a:cs typeface="ＭＳ Ｐゴシック" charset="0"/>
              </a:rPr>
              <a:t>La porzione inferiore è la </a:t>
            </a:r>
            <a:r>
              <a:rPr lang="it-IT" sz="2800" b="1" dirty="0" err="1">
                <a:solidFill>
                  <a:srgbClr val="FEA022"/>
                </a:solidFill>
                <a:ea typeface="ＭＳ Ｐゴシック" charset="0"/>
                <a:cs typeface="ＭＳ Ｐゴシック" charset="0"/>
              </a:rPr>
              <a:t>laringofaringe</a:t>
            </a:r>
            <a:r>
              <a:rPr lang="it-IT" sz="2800" b="1" dirty="0">
                <a:ea typeface="ＭＳ Ｐゴシック" charset="0"/>
                <a:cs typeface="ＭＳ Ｐゴシック" charset="0"/>
              </a:rPr>
              <a:t> </a:t>
            </a:r>
            <a:r>
              <a:rPr lang="it-IT" sz="2800" dirty="0">
                <a:ea typeface="ＭＳ Ｐゴシック" charset="0"/>
                <a:cs typeface="ＭＳ Ｐゴシック" charset="0"/>
              </a:rPr>
              <a:t>e si collega sia con l</a:t>
            </a:r>
            <a:r>
              <a:rPr lang="ja-JP" altLang="it-IT" sz="2800" dirty="0">
                <a:ea typeface="ＭＳ Ｐゴシック" charset="0"/>
                <a:cs typeface="ＭＳ Ｐゴシック" charset="0"/>
              </a:rPr>
              <a:t>’</a:t>
            </a:r>
            <a:r>
              <a:rPr lang="it-IT" sz="2800" dirty="0">
                <a:ea typeface="ＭＳ Ｐゴシック" charset="0"/>
                <a:cs typeface="ＭＳ Ｐゴシック" charset="0"/>
              </a:rPr>
              <a:t>esofago sia con la faringe.</a:t>
            </a:r>
            <a:endParaRPr lang="it-IT" sz="2800" b="1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754879" y="-14111"/>
            <a:ext cx="3313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Dott. Matteo Balocco</a:t>
            </a:r>
          </a:p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Corso maestri  yoga </a:t>
            </a:r>
            <a:endParaRPr lang="it-IT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539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ap12_fig12.3ab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502" y="2455334"/>
            <a:ext cx="8221654" cy="4030133"/>
          </a:xfrm>
          <a:prstGeom prst="rect">
            <a:avLst/>
          </a:prstGeom>
          <a:ln>
            <a:solidFill>
              <a:srgbClr val="808080"/>
            </a:solidFill>
          </a:ln>
          <a:effectLst>
            <a:outerShdw blurRad="63500" dist="38099" dir="2700000" algn="ctr" rotWithShape="0">
              <a:srgbClr val="808080">
                <a:alpha val="74998"/>
              </a:srgbClr>
            </a:outerShdw>
          </a:effec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889000"/>
            <a:ext cx="8229600" cy="4114800"/>
          </a:xfrm>
        </p:spPr>
        <p:txBody>
          <a:bodyPr/>
          <a:lstStyle/>
          <a:p>
            <a:pPr marL="0" indent="0" algn="ctr"/>
            <a:r>
              <a:rPr lang="it-IT" dirty="0">
                <a:solidFill>
                  <a:srgbClr val="FEA022"/>
                </a:solidFill>
                <a:latin typeface="Arial" charset="0"/>
                <a:ea typeface="ＭＳ Ｐゴシック" charset="0"/>
                <a:cs typeface="ＭＳ Ｐゴシック" charset="0"/>
              </a:rPr>
              <a:t>La </a:t>
            </a:r>
            <a:r>
              <a:rPr lang="it-IT" b="1" dirty="0">
                <a:solidFill>
                  <a:srgbClr val="FEA022"/>
                </a:solidFill>
                <a:latin typeface="Arial" charset="0"/>
                <a:ea typeface="ＭＳ Ｐゴシック" charset="0"/>
                <a:cs typeface="ＭＳ Ｐゴシック" charset="0"/>
              </a:rPr>
              <a:t>laringe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, o scatola della voce, è un organo cavo a forma di piramide triangolare di cartilagine, rivestito di mucosa che connette la faringe alla trachea.</a:t>
            </a:r>
            <a:endParaRPr lang="it-IT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754879" y="-14111"/>
            <a:ext cx="3313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Dott. Matteo Balocco</a:t>
            </a:r>
          </a:p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Corso maestri  yoga </a:t>
            </a:r>
            <a:endParaRPr lang="it-IT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950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2404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2" b="7777"/>
          <a:stretch>
            <a:fillRect/>
          </a:stretch>
        </p:blipFill>
        <p:spPr>
          <a:xfrm>
            <a:off x="1840089" y="736600"/>
            <a:ext cx="5554133" cy="5767754"/>
          </a:xfrm>
          <a:noFill/>
        </p:spPr>
      </p:pic>
      <p:sp>
        <p:nvSpPr>
          <p:cNvPr id="3" name="CasellaDiTesto 2"/>
          <p:cNvSpPr txBox="1"/>
          <p:nvPr/>
        </p:nvSpPr>
        <p:spPr>
          <a:xfrm>
            <a:off x="4754879" y="-14111"/>
            <a:ext cx="3313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Dott. Matteo Balocco</a:t>
            </a:r>
          </a:p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Corso maestri  yoga </a:t>
            </a:r>
            <a:endParaRPr lang="it-IT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556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>
            <a:spLocks noGrp="1"/>
          </p:cNvSpPr>
          <p:nvPr>
            <p:ph idx="1"/>
          </p:nvPr>
        </p:nvSpPr>
        <p:spPr>
          <a:xfrm>
            <a:off x="457200" y="1411111"/>
            <a:ext cx="8229600" cy="4114800"/>
          </a:xfrm>
        </p:spPr>
        <p:txBody>
          <a:bodyPr>
            <a:noAutofit/>
          </a:bodyPr>
          <a:lstStyle/>
          <a:p>
            <a:pPr marL="0" indent="0"/>
            <a:r>
              <a:rPr lang="it-IT" sz="2800" dirty="0">
                <a:ea typeface="ＭＳ Ｐゴシック" charset="0"/>
                <a:cs typeface="ＭＳ Ｐゴシック" charset="0"/>
              </a:rPr>
              <a:t>La</a:t>
            </a:r>
            <a:r>
              <a:rPr lang="it-IT" sz="2800" b="1" dirty="0">
                <a:ea typeface="ＭＳ Ｐゴシック" charset="0"/>
                <a:cs typeface="ＭＳ Ｐゴシック" charset="0"/>
              </a:rPr>
              <a:t> </a:t>
            </a:r>
            <a:r>
              <a:rPr lang="it-IT" sz="2800" b="1" dirty="0">
                <a:solidFill>
                  <a:srgbClr val="FEA022"/>
                </a:solidFill>
                <a:ea typeface="ＭＳ Ｐゴシック" charset="0"/>
                <a:cs typeface="ＭＳ Ｐゴシック" charset="0"/>
              </a:rPr>
              <a:t>cartilagine</a:t>
            </a:r>
            <a:r>
              <a:rPr lang="it-IT" sz="2800" dirty="0">
                <a:solidFill>
                  <a:srgbClr val="FEA022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it-IT" sz="2800" b="1" dirty="0">
                <a:solidFill>
                  <a:srgbClr val="FEA022"/>
                </a:solidFill>
                <a:ea typeface="ＭＳ Ｐゴシック" charset="0"/>
                <a:cs typeface="ＭＳ Ｐゴシック" charset="0"/>
              </a:rPr>
              <a:t>tiroidea</a:t>
            </a:r>
            <a:r>
              <a:rPr lang="it-IT" sz="2800" dirty="0" smtClean="0">
                <a:ea typeface="ＭＳ Ｐゴシック" charset="0"/>
                <a:cs typeface="ＭＳ Ｐゴシック" charset="0"/>
              </a:rPr>
              <a:t>, </a:t>
            </a:r>
            <a:r>
              <a:rPr lang="it-IT" sz="2800" dirty="0">
                <a:ea typeface="ＭＳ Ｐゴシック" charset="0"/>
                <a:cs typeface="ＭＳ Ｐゴシック" charset="0"/>
              </a:rPr>
              <a:t>forma la parete anteriore della laringe.</a:t>
            </a:r>
          </a:p>
          <a:p>
            <a:pPr marL="0" indent="0"/>
            <a:r>
              <a:rPr lang="it-IT" sz="2800" dirty="0">
                <a:ea typeface="ＭＳ Ｐゴシック" charset="0"/>
                <a:cs typeface="ＭＳ Ｐゴシック" charset="0"/>
              </a:rPr>
              <a:t>L</a:t>
            </a:r>
            <a:r>
              <a:rPr lang="ja-JP" altLang="it-IT" sz="2800" dirty="0">
                <a:ea typeface="ＭＳ Ｐゴシック" charset="0"/>
                <a:cs typeface="ＭＳ Ｐゴシック" charset="0"/>
              </a:rPr>
              <a:t>’</a:t>
            </a:r>
            <a:r>
              <a:rPr lang="it-IT" sz="2800" b="1" dirty="0">
                <a:solidFill>
                  <a:srgbClr val="FEA022"/>
                </a:solidFill>
                <a:ea typeface="ＭＳ Ｐゴシック" charset="0"/>
                <a:cs typeface="ＭＳ Ｐゴシック" charset="0"/>
              </a:rPr>
              <a:t>epiglottide</a:t>
            </a:r>
            <a:r>
              <a:rPr lang="it-IT" sz="2800" dirty="0">
                <a:ea typeface="ＭＳ Ｐゴシック" charset="0"/>
                <a:cs typeface="ＭＳ Ｐゴシック" charset="0"/>
              </a:rPr>
              <a:t> è un</a:t>
            </a:r>
            <a:r>
              <a:rPr lang="ja-JP" altLang="it-IT" sz="2800" dirty="0">
                <a:ea typeface="ＭＳ Ｐゴシック" charset="0"/>
                <a:cs typeface="ＭＳ Ｐゴシック" charset="0"/>
              </a:rPr>
              <a:t>’</a:t>
            </a:r>
            <a:r>
              <a:rPr lang="it-IT" sz="2800" dirty="0">
                <a:ea typeface="ＭＳ Ｐゴシック" charset="0"/>
                <a:cs typeface="ＭＳ Ｐゴシック" charset="0"/>
              </a:rPr>
              <a:t>estesa lamina  di cartilagine elastica ricoperta da epitelio.</a:t>
            </a:r>
          </a:p>
          <a:p>
            <a:pPr marL="0" indent="0"/>
            <a:r>
              <a:rPr lang="it-IT" sz="2800" dirty="0">
                <a:ea typeface="ＭＳ Ｐゴシック" charset="0"/>
                <a:cs typeface="ＭＳ Ｐゴシック" charset="0"/>
              </a:rPr>
              <a:t>La</a:t>
            </a:r>
            <a:r>
              <a:rPr lang="it-IT" sz="2800" b="1" dirty="0">
                <a:ea typeface="ＭＳ Ｐゴシック" charset="0"/>
                <a:cs typeface="ＭＳ Ｐゴシック" charset="0"/>
              </a:rPr>
              <a:t> </a:t>
            </a:r>
            <a:r>
              <a:rPr lang="it-IT" sz="2800" b="1" dirty="0">
                <a:solidFill>
                  <a:srgbClr val="FEA022"/>
                </a:solidFill>
                <a:ea typeface="ＭＳ Ｐゴシック" charset="0"/>
                <a:cs typeface="ＭＳ Ｐゴシック" charset="0"/>
              </a:rPr>
              <a:t>cartilagine cricoide </a:t>
            </a:r>
            <a:r>
              <a:rPr lang="it-IT" sz="2800" dirty="0">
                <a:ea typeface="ＭＳ Ｐゴシック" charset="0"/>
                <a:cs typeface="ＭＳ Ｐゴシック" charset="0"/>
              </a:rPr>
              <a:t>è un anello di cartilagine </a:t>
            </a:r>
            <a:r>
              <a:rPr lang="it-IT" sz="2800" dirty="0" smtClean="0">
                <a:ea typeface="ＭＳ Ｐゴシック" charset="0"/>
                <a:cs typeface="ＭＳ Ｐゴシック" charset="0"/>
              </a:rPr>
              <a:t>che </a:t>
            </a:r>
            <a:r>
              <a:rPr lang="it-IT" sz="2800" dirty="0">
                <a:ea typeface="ＭＳ Ｐゴシック" charset="0"/>
                <a:cs typeface="ＭＳ Ｐゴシック" charset="0"/>
              </a:rPr>
              <a:t>forma la parete inferiore della laringe ed è attaccata alla prima cartilagine tracheale.</a:t>
            </a:r>
          </a:p>
          <a:p>
            <a:pPr marL="0" indent="0"/>
            <a:r>
              <a:rPr lang="it-IT" sz="2800" dirty="0">
                <a:ea typeface="ＭＳ Ｐゴシック" charset="0"/>
                <a:cs typeface="ＭＳ Ｐゴシック" charset="0"/>
              </a:rPr>
              <a:t>Le </a:t>
            </a:r>
            <a:r>
              <a:rPr lang="it-IT" sz="2800" b="1" dirty="0">
                <a:solidFill>
                  <a:srgbClr val="FEA022"/>
                </a:solidFill>
                <a:ea typeface="ＭＳ Ｐゴシック" charset="0"/>
                <a:cs typeface="ＭＳ Ｐゴシック" charset="0"/>
              </a:rPr>
              <a:t>cartilagini</a:t>
            </a:r>
            <a:r>
              <a:rPr lang="it-IT" sz="2800" dirty="0">
                <a:solidFill>
                  <a:srgbClr val="FEA022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it-IT" sz="2800" b="1" dirty="0">
                <a:solidFill>
                  <a:srgbClr val="FEA022"/>
                </a:solidFill>
                <a:ea typeface="ＭＳ Ｐゴシック" charset="0"/>
                <a:cs typeface="ＭＳ Ｐゴシック" charset="0"/>
              </a:rPr>
              <a:t>aritenoidi </a:t>
            </a:r>
            <a:r>
              <a:rPr lang="it-IT" sz="2800" dirty="0">
                <a:solidFill>
                  <a:srgbClr val="FEA022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it-IT" sz="2800" dirty="0" smtClean="0">
                <a:ea typeface="ＭＳ Ｐゴシック" charset="0"/>
                <a:cs typeface="ＭＳ Ｐゴシック" charset="0"/>
              </a:rPr>
              <a:t>si </a:t>
            </a:r>
            <a:r>
              <a:rPr lang="it-IT" sz="2800" dirty="0">
                <a:ea typeface="ＭＳ Ｐゴシック" charset="0"/>
                <a:cs typeface="ＭＳ Ｐゴシック" charset="0"/>
              </a:rPr>
              <a:t>ancorano alle corde vocali e ai muscoli faringei.</a:t>
            </a:r>
            <a:endParaRPr lang="it-IT" sz="2800" b="1" dirty="0">
              <a:ea typeface="ＭＳ Ｐゴシック" charset="0"/>
              <a:cs typeface="ＭＳ Ｐゴシック" charset="0"/>
            </a:endParaRPr>
          </a:p>
          <a:p>
            <a:pPr marL="0" indent="0"/>
            <a:endParaRPr lang="it-IT" sz="28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754879" y="-14111"/>
            <a:ext cx="3313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Dott. Matteo Balocco</a:t>
            </a:r>
          </a:p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Corso maestri  yoga </a:t>
            </a:r>
            <a:endParaRPr lang="it-IT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711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ap12_fig12.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556" y="826768"/>
            <a:ext cx="7998773" cy="5678454"/>
          </a:xfrm>
          <a:prstGeom prst="rect">
            <a:avLst/>
          </a:prstGeom>
          <a:ln>
            <a:solidFill>
              <a:srgbClr val="808080"/>
            </a:solidFill>
          </a:ln>
          <a:effectLst>
            <a:outerShdw blurRad="63500" dist="38099" dir="2700000" algn="ctr" rotWithShape="0">
              <a:srgbClr val="808080">
                <a:alpha val="74998"/>
              </a:srgbClr>
            </a:outerShdw>
          </a:effectLst>
        </p:spPr>
      </p:pic>
      <p:sp>
        <p:nvSpPr>
          <p:cNvPr id="3" name="CasellaDiTesto 2"/>
          <p:cNvSpPr txBox="1"/>
          <p:nvPr/>
        </p:nvSpPr>
        <p:spPr>
          <a:xfrm>
            <a:off x="4754879" y="-14111"/>
            <a:ext cx="3313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Dott. Matteo Balocco</a:t>
            </a:r>
          </a:p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Corso maestri  </a:t>
            </a:r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yoga</a:t>
            </a:r>
            <a:endParaRPr lang="it-IT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481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2406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3" b="12222"/>
          <a:stretch>
            <a:fillRect/>
          </a:stretch>
        </p:blipFill>
        <p:spPr>
          <a:xfrm>
            <a:off x="2328335" y="706195"/>
            <a:ext cx="4346222" cy="5762945"/>
          </a:xfrm>
          <a:noFill/>
        </p:spPr>
      </p:pic>
      <p:sp>
        <p:nvSpPr>
          <p:cNvPr id="3" name="CasellaDiTesto 2"/>
          <p:cNvSpPr txBox="1"/>
          <p:nvPr/>
        </p:nvSpPr>
        <p:spPr>
          <a:xfrm>
            <a:off x="4754879" y="-14111"/>
            <a:ext cx="3313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Dott. Matteo Balocco</a:t>
            </a:r>
          </a:p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Corso maestri  yoga </a:t>
            </a:r>
            <a:endParaRPr lang="it-IT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4543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6"/>
          <p:cNvSpPr>
            <a:spLocks noGrp="1"/>
          </p:cNvSpPr>
          <p:nvPr>
            <p:ph idx="1"/>
          </p:nvPr>
        </p:nvSpPr>
        <p:spPr>
          <a:xfrm>
            <a:off x="457200" y="1524000"/>
            <a:ext cx="8001000" cy="4114800"/>
          </a:xfrm>
        </p:spPr>
        <p:txBody>
          <a:bodyPr>
            <a:normAutofit/>
          </a:bodyPr>
          <a:lstStyle/>
          <a:p>
            <a:pPr marL="0" indent="0"/>
            <a:r>
              <a:rPr lang="it-IT" sz="2800" dirty="0">
                <a:ea typeface="ＭＳ Ｐゴシック" charset="0"/>
                <a:cs typeface="ＭＳ Ｐゴシック" charset="0"/>
              </a:rPr>
              <a:t>Le membrane mucose della laringe formano due paia di pieghe</a:t>
            </a:r>
          </a:p>
          <a:p>
            <a:pPr marL="0" indent="0">
              <a:buFontTx/>
              <a:buChar char="•"/>
            </a:pPr>
            <a:r>
              <a:rPr lang="it-IT" sz="2800" dirty="0">
                <a:ea typeface="ＭＳ Ｐゴシック" charset="0"/>
                <a:cs typeface="ＭＳ Ｐゴシック" charset="0"/>
              </a:rPr>
              <a:t>un paio superiore, le </a:t>
            </a:r>
            <a:r>
              <a:rPr lang="it-IT" sz="2800" b="1" dirty="0">
                <a:solidFill>
                  <a:srgbClr val="FEA022"/>
                </a:solidFill>
                <a:ea typeface="ＭＳ Ｐゴシック" charset="0"/>
                <a:cs typeface="ＭＳ Ｐゴシック" charset="0"/>
              </a:rPr>
              <a:t>corde vocali false</a:t>
            </a:r>
            <a:r>
              <a:rPr lang="it-IT" sz="2800" dirty="0">
                <a:ea typeface="ＭＳ Ｐゴシック" charset="0"/>
                <a:cs typeface="ＭＳ Ｐゴシック" charset="0"/>
              </a:rPr>
              <a:t>: trattengono l</a:t>
            </a:r>
            <a:r>
              <a:rPr lang="ja-JP" altLang="it-IT" sz="2800" dirty="0">
                <a:ea typeface="ＭＳ Ｐゴシック" charset="0"/>
                <a:cs typeface="ＭＳ Ｐゴシック" charset="0"/>
              </a:rPr>
              <a:t>’</a:t>
            </a:r>
            <a:r>
              <a:rPr lang="it-IT" sz="2800" dirty="0">
                <a:ea typeface="ＭＳ Ｐゴシック" charset="0"/>
                <a:cs typeface="ＭＳ Ｐゴシック" charset="0"/>
              </a:rPr>
              <a:t>aria contro la pressione nella cavità toracica;</a:t>
            </a:r>
          </a:p>
          <a:p>
            <a:pPr marL="0" indent="0">
              <a:buFontTx/>
              <a:buChar char="•"/>
            </a:pPr>
            <a:r>
              <a:rPr lang="it-IT" sz="2800" dirty="0">
                <a:ea typeface="ＭＳ Ｐゴシック" charset="0"/>
                <a:cs typeface="ＭＳ Ｐゴシック" charset="0"/>
              </a:rPr>
              <a:t>un paio inferiore, le </a:t>
            </a:r>
            <a:r>
              <a:rPr lang="it-IT" sz="2800" b="1" dirty="0">
                <a:solidFill>
                  <a:srgbClr val="FEA022"/>
                </a:solidFill>
                <a:ea typeface="ＭＳ Ｐゴシック" charset="0"/>
                <a:cs typeface="ＭＳ Ｐゴシック" charset="0"/>
              </a:rPr>
              <a:t>corde vocali vere</a:t>
            </a:r>
            <a:r>
              <a:rPr lang="it-IT" sz="2800" dirty="0">
                <a:ea typeface="ＭＳ Ｐゴシック" charset="0"/>
                <a:cs typeface="ＭＳ Ｐゴシック" charset="0"/>
              </a:rPr>
              <a:t>: producono suoni mentre si parla e si canta.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4754879" y="-14111"/>
            <a:ext cx="3313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Dott. Matteo Balocco</a:t>
            </a:r>
          </a:p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Corso maestri  yoga </a:t>
            </a:r>
            <a:endParaRPr lang="it-IT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7221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993423"/>
            <a:ext cx="8229600" cy="914400"/>
          </a:xfrm>
        </p:spPr>
        <p:txBody>
          <a:bodyPr>
            <a:noAutofit/>
          </a:bodyPr>
          <a:lstStyle/>
          <a:p>
            <a:pPr algn="ctr"/>
            <a:r>
              <a:rPr lang="it-IT" b="1" dirty="0">
                <a:solidFill>
                  <a:srgbClr val="FEA022"/>
                </a:solidFill>
                <a:ea typeface="ＭＳ Ｐゴシック" charset="0"/>
                <a:cs typeface="ＭＳ Ｐゴシック" charset="0"/>
              </a:rPr>
              <a:t>3. Gli organi </a:t>
            </a:r>
            <a:r>
              <a:rPr lang="it-IT" b="1" dirty="0" err="1">
                <a:solidFill>
                  <a:srgbClr val="FEA022"/>
                </a:solidFill>
                <a:ea typeface="ＭＳ Ｐゴシック" charset="0"/>
                <a:cs typeface="ＭＳ Ｐゴシック" charset="0"/>
              </a:rPr>
              <a:t>dell</a:t>
            </a:r>
            <a:r>
              <a:rPr lang="ja-JP" altLang="it-IT" b="1" dirty="0">
                <a:solidFill>
                  <a:srgbClr val="FEA022"/>
                </a:solidFill>
                <a:ea typeface="ＭＳ Ｐゴシック" charset="0"/>
                <a:cs typeface="ＭＳ Ｐゴシック" charset="0"/>
              </a:rPr>
              <a:t>’</a:t>
            </a:r>
            <a:r>
              <a:rPr lang="it-IT" b="1" dirty="0">
                <a:solidFill>
                  <a:srgbClr val="FEA022"/>
                </a:solidFill>
                <a:ea typeface="ＭＳ Ｐゴシック" charset="0"/>
                <a:cs typeface="ＭＳ Ｐゴシック" charset="0"/>
              </a:rPr>
              <a:t>apparato respiratorio inferiore</a:t>
            </a:r>
          </a:p>
        </p:txBody>
      </p:sp>
      <p:sp>
        <p:nvSpPr>
          <p:cNvPr id="5" name="Content Placeholder 6"/>
          <p:cNvSpPr>
            <a:spLocks noGrp="1"/>
          </p:cNvSpPr>
          <p:nvPr>
            <p:ph idx="1"/>
          </p:nvPr>
        </p:nvSpPr>
        <p:spPr>
          <a:xfrm>
            <a:off x="570089" y="2489200"/>
            <a:ext cx="8001000" cy="4114800"/>
          </a:xfrm>
        </p:spPr>
        <p:txBody>
          <a:bodyPr>
            <a:normAutofit/>
          </a:bodyPr>
          <a:lstStyle/>
          <a:p>
            <a:pPr marL="0" indent="0"/>
            <a:r>
              <a:rPr lang="it-IT" sz="2800" dirty="0">
                <a:ea typeface="ＭＳ Ｐゴシック" charset="0"/>
                <a:cs typeface="ＭＳ Ｐゴシック" charset="0"/>
              </a:rPr>
              <a:t>La </a:t>
            </a:r>
            <a:r>
              <a:rPr lang="it-IT" sz="2800" b="1" dirty="0">
                <a:solidFill>
                  <a:srgbClr val="FEA022"/>
                </a:solidFill>
                <a:ea typeface="ＭＳ Ｐゴシック" charset="0"/>
                <a:cs typeface="ＭＳ Ｐゴシック" charset="0"/>
              </a:rPr>
              <a:t>trachea</a:t>
            </a:r>
            <a:r>
              <a:rPr lang="it-IT" sz="2800" dirty="0">
                <a:ea typeface="ＭＳ Ｐゴシック" charset="0"/>
                <a:cs typeface="ＭＳ Ｐゴシック" charset="0"/>
              </a:rPr>
              <a:t> è un condotto tubulare posto davanti </a:t>
            </a:r>
            <a:r>
              <a:rPr lang="it-IT" sz="2800" dirty="0" err="1">
                <a:ea typeface="ＭＳ Ｐゴシック" charset="0"/>
                <a:cs typeface="ＭＳ Ｐゴシック" charset="0"/>
              </a:rPr>
              <a:t>all</a:t>
            </a:r>
            <a:r>
              <a:rPr lang="ja-JP" altLang="it-IT" sz="2800" dirty="0">
                <a:ea typeface="ＭＳ Ｐゴシック" charset="0"/>
                <a:cs typeface="ＭＳ Ｐゴシック" charset="0"/>
              </a:rPr>
              <a:t>’</a:t>
            </a:r>
            <a:r>
              <a:rPr lang="it-IT" sz="2800" dirty="0">
                <a:ea typeface="ＭＳ Ｐゴシック" charset="0"/>
                <a:cs typeface="ＭＳ Ｐゴシック" charset="0"/>
              </a:rPr>
              <a:t>esofago. La parete della trachea è sostenuta da anelli di cartilagine e ricoperta da una membrana mucosa di epitelio ciliato.</a:t>
            </a:r>
          </a:p>
          <a:p>
            <a:pPr marL="0" indent="0"/>
            <a:endParaRPr lang="it-IT" sz="28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754879" y="-14111"/>
            <a:ext cx="3313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Dott. Matteo Balocco</a:t>
            </a:r>
          </a:p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Corso maestri  yoga </a:t>
            </a:r>
            <a:endParaRPr lang="it-IT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983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87866" y="2201333"/>
            <a:ext cx="8856133" cy="4114800"/>
          </a:xfrm>
        </p:spPr>
        <p:txBody>
          <a:bodyPr/>
          <a:lstStyle/>
          <a:p>
            <a:pPr marL="812800" indent="-457200">
              <a:buFontTx/>
              <a:buAutoNum type="arabicPeriod"/>
            </a:pPr>
            <a:r>
              <a:rPr lang="it-IT" sz="3200" dirty="0">
                <a:ea typeface="ＭＳ Ｐゴシック" charset="0"/>
                <a:cs typeface="ＭＳ Ｐゴシック" charset="0"/>
              </a:rPr>
              <a:t>Le funzioni generali della </a:t>
            </a:r>
            <a:r>
              <a:rPr lang="it-IT" sz="3200" dirty="0" smtClean="0">
                <a:ea typeface="ＭＳ Ｐゴシック" charset="0"/>
                <a:cs typeface="ＭＳ Ｐゴシック" charset="0"/>
              </a:rPr>
              <a:t>respirazione</a:t>
            </a:r>
            <a:endParaRPr lang="it-IT" sz="3200" dirty="0">
              <a:ea typeface="ＭＳ Ｐゴシック" charset="0"/>
              <a:cs typeface="ＭＳ Ｐゴシック" charset="0"/>
            </a:endParaRPr>
          </a:p>
          <a:p>
            <a:pPr marL="812800" indent="-457200">
              <a:buFontTx/>
              <a:buAutoNum type="arabicPeriod"/>
            </a:pPr>
            <a:r>
              <a:rPr lang="it-IT" sz="3200" dirty="0">
                <a:ea typeface="ＭＳ Ｐゴシック" charset="0"/>
                <a:cs typeface="ＭＳ Ｐゴシック" charset="0"/>
              </a:rPr>
              <a:t>Gli organi </a:t>
            </a:r>
            <a:r>
              <a:rPr lang="it-IT" sz="3200" dirty="0" err="1" smtClean="0">
                <a:ea typeface="ＭＳ Ｐゴシック" charset="0"/>
                <a:cs typeface="ＭＳ Ｐゴシック" charset="0"/>
              </a:rPr>
              <a:t>dell</a:t>
            </a:r>
            <a:r>
              <a:rPr lang="ja-JP" altLang="it-IT" sz="3200" dirty="0" smtClean="0">
                <a:ea typeface="ＭＳ Ｐゴシック" charset="0"/>
                <a:cs typeface="ＭＳ Ｐゴシック" charset="0"/>
              </a:rPr>
              <a:t>’</a:t>
            </a:r>
            <a:r>
              <a:rPr lang="it-IT" sz="3200" dirty="0" smtClean="0">
                <a:ea typeface="ＭＳ Ｐゴシック" charset="0"/>
                <a:cs typeface="ＭＳ Ｐゴシック" charset="0"/>
              </a:rPr>
              <a:t> apparato </a:t>
            </a:r>
            <a:r>
              <a:rPr lang="it-IT" sz="3200" dirty="0">
                <a:ea typeface="ＭＳ Ｐゴシック" charset="0"/>
                <a:cs typeface="ＭＳ Ｐゴシック" charset="0"/>
              </a:rPr>
              <a:t>respiratorio superiore</a:t>
            </a:r>
          </a:p>
          <a:p>
            <a:pPr marL="812800" indent="-457200">
              <a:buFontTx/>
              <a:buAutoNum type="arabicPeriod"/>
            </a:pPr>
            <a:r>
              <a:rPr lang="it-IT" sz="3200" dirty="0">
                <a:ea typeface="ＭＳ Ｐゴシック" charset="0"/>
                <a:cs typeface="ＭＳ Ｐゴシック" charset="0"/>
              </a:rPr>
              <a:t>Gli organi </a:t>
            </a:r>
            <a:r>
              <a:rPr lang="it-IT" sz="3200" dirty="0" err="1">
                <a:ea typeface="ＭＳ Ｐゴシック" charset="0"/>
                <a:cs typeface="ＭＳ Ｐゴシック" charset="0"/>
              </a:rPr>
              <a:t>dell</a:t>
            </a:r>
            <a:r>
              <a:rPr lang="ja-JP" altLang="it-IT" sz="3200" dirty="0">
                <a:ea typeface="ＭＳ Ｐゴシック" charset="0"/>
                <a:cs typeface="ＭＳ Ｐゴシック" charset="0"/>
              </a:rPr>
              <a:t>’</a:t>
            </a:r>
            <a:r>
              <a:rPr lang="it-IT" sz="3200" dirty="0">
                <a:ea typeface="ＭＳ Ｐゴシック" charset="0"/>
                <a:cs typeface="ＭＳ Ｐゴシック" charset="0"/>
              </a:rPr>
              <a:t>apparato respiratorio inferiore</a:t>
            </a:r>
          </a:p>
          <a:p>
            <a:pPr marL="812800" indent="-457200">
              <a:buFontTx/>
              <a:buAutoNum type="arabicPeriod"/>
            </a:pPr>
            <a:r>
              <a:rPr lang="it-IT" sz="3200" dirty="0">
                <a:ea typeface="ＭＳ Ｐゴシック" charset="0"/>
                <a:cs typeface="ＭＳ Ｐゴシック" charset="0"/>
              </a:rPr>
              <a:t>La ventilazione polmonare</a:t>
            </a:r>
          </a:p>
          <a:p>
            <a:pPr marL="812800" indent="-457200"/>
            <a:endParaRPr lang="it-IT" sz="32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538111" y="832555"/>
            <a:ext cx="59502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 smtClean="0">
                <a:solidFill>
                  <a:schemeClr val="accent6"/>
                </a:solidFill>
                <a:latin typeface="+mj-lt"/>
              </a:rPr>
              <a:t>L’apparato Respiratorio</a:t>
            </a:r>
            <a:endParaRPr lang="it-IT" sz="4000" b="1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754879" y="-14111"/>
            <a:ext cx="3313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Dott. Matteo Balocco</a:t>
            </a:r>
          </a:p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Corso maestri  yoga </a:t>
            </a:r>
            <a:endParaRPr lang="it-IT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8400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6"/>
          <p:cNvSpPr>
            <a:spLocks noGrp="1"/>
          </p:cNvSpPr>
          <p:nvPr>
            <p:ph idx="1"/>
          </p:nvPr>
        </p:nvSpPr>
        <p:spPr>
          <a:xfrm>
            <a:off x="457199" y="1524000"/>
            <a:ext cx="5328357" cy="4501444"/>
          </a:xfrm>
        </p:spPr>
        <p:txBody>
          <a:bodyPr>
            <a:normAutofit/>
          </a:bodyPr>
          <a:lstStyle/>
          <a:p>
            <a:pPr marL="0" indent="0"/>
            <a:r>
              <a:rPr lang="it-IT" sz="2800" dirty="0">
                <a:ea typeface="ＭＳ Ｐゴシック" charset="0"/>
                <a:cs typeface="ＭＳ Ｐゴシック" charset="0"/>
              </a:rPr>
              <a:t>La </a:t>
            </a:r>
            <a:r>
              <a:rPr lang="it-IT" sz="2800" b="1" dirty="0">
                <a:solidFill>
                  <a:srgbClr val="FEA022"/>
                </a:solidFill>
                <a:ea typeface="ＭＳ Ｐゴシック" charset="0"/>
                <a:cs typeface="ＭＳ Ｐゴシック" charset="0"/>
              </a:rPr>
              <a:t>trachea</a:t>
            </a:r>
            <a:r>
              <a:rPr lang="it-IT" sz="2800" dirty="0">
                <a:ea typeface="ＭＳ Ｐゴシック" charset="0"/>
                <a:cs typeface="ＭＳ Ｐゴシック" charset="0"/>
              </a:rPr>
              <a:t> si biforca nel </a:t>
            </a:r>
            <a:r>
              <a:rPr lang="it-IT" sz="2800" b="1" dirty="0">
                <a:solidFill>
                  <a:srgbClr val="FEA022"/>
                </a:solidFill>
                <a:ea typeface="ＭＳ Ｐゴシック" charset="0"/>
                <a:cs typeface="ＭＳ Ｐゴシック" charset="0"/>
              </a:rPr>
              <a:t>bronco principale destro </a:t>
            </a:r>
            <a:r>
              <a:rPr lang="it-IT" sz="2800" dirty="0">
                <a:ea typeface="ＭＳ Ｐゴシック" charset="0"/>
                <a:cs typeface="ＭＳ Ｐゴシック" charset="0"/>
              </a:rPr>
              <a:t>nel </a:t>
            </a:r>
            <a:r>
              <a:rPr lang="it-IT" sz="2800" b="1" dirty="0">
                <a:solidFill>
                  <a:srgbClr val="FEA022"/>
                </a:solidFill>
                <a:ea typeface="ＭＳ Ｐゴシック" charset="0"/>
                <a:cs typeface="ＭＳ Ｐゴシック" charset="0"/>
              </a:rPr>
              <a:t>bronco principale sinistro</a:t>
            </a:r>
            <a:r>
              <a:rPr lang="it-IT" sz="2800" dirty="0" smtClean="0">
                <a:ea typeface="ＭＳ Ｐゴシック" charset="0"/>
                <a:cs typeface="ＭＳ Ｐゴシック" charset="0"/>
              </a:rPr>
              <a:t>.</a:t>
            </a:r>
          </a:p>
          <a:p>
            <a:pPr marL="0" indent="0"/>
            <a:endParaRPr lang="it-IT" sz="2800" dirty="0">
              <a:ea typeface="ＭＳ Ｐゴシック" charset="0"/>
              <a:cs typeface="ＭＳ Ｐゴシック" charset="0"/>
            </a:endParaRPr>
          </a:p>
          <a:p>
            <a:pPr marL="0" indent="0"/>
            <a:r>
              <a:rPr lang="it-IT" sz="2800" dirty="0">
                <a:ea typeface="ＭＳ Ｐゴシック" charset="0"/>
                <a:cs typeface="ＭＳ Ｐゴシック" charset="0"/>
              </a:rPr>
              <a:t>L</a:t>
            </a:r>
            <a:r>
              <a:rPr lang="ja-JP" altLang="it-IT" sz="2800" dirty="0">
                <a:ea typeface="ＭＳ Ｐゴシック" charset="0"/>
                <a:cs typeface="ＭＳ Ｐゴシック" charset="0"/>
              </a:rPr>
              <a:t>’</a:t>
            </a:r>
            <a:r>
              <a:rPr lang="it-IT" sz="2800" dirty="0">
                <a:ea typeface="ＭＳ Ｐゴシック" charset="0"/>
                <a:cs typeface="ＭＳ Ｐゴシック" charset="0"/>
              </a:rPr>
              <a:t> albero bronchiale consiste di vie aeree che cominciano nella trachea e terminano nei bronchioli terminali.</a:t>
            </a:r>
            <a:endParaRPr lang="it-IT" sz="2800" b="1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4" descr="figura12.4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556" y="784991"/>
            <a:ext cx="2602089" cy="564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4754879" y="-14111"/>
            <a:ext cx="3313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Dott. Matteo Balocco</a:t>
            </a:r>
          </a:p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Corso maestri  yoga </a:t>
            </a:r>
            <a:endParaRPr lang="it-IT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1029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2407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35"/>
          <a:stretch>
            <a:fillRect/>
          </a:stretch>
        </p:blipFill>
        <p:spPr>
          <a:xfrm>
            <a:off x="891822" y="691444"/>
            <a:ext cx="7024511" cy="5741054"/>
          </a:xfrm>
          <a:noFill/>
        </p:spPr>
      </p:pic>
      <p:sp>
        <p:nvSpPr>
          <p:cNvPr id="3" name="CasellaDiTesto 2"/>
          <p:cNvSpPr txBox="1"/>
          <p:nvPr/>
        </p:nvSpPr>
        <p:spPr>
          <a:xfrm>
            <a:off x="4754879" y="-14111"/>
            <a:ext cx="3313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Dott. Matteo Balocco</a:t>
            </a:r>
          </a:p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Corso maestri  yoga </a:t>
            </a:r>
            <a:endParaRPr lang="it-IT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6528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7"/>
          <p:cNvSpPr>
            <a:spLocks noGrp="1"/>
          </p:cNvSpPr>
          <p:nvPr>
            <p:ph idx="1"/>
          </p:nvPr>
        </p:nvSpPr>
        <p:spPr>
          <a:xfrm>
            <a:off x="685800" y="1848555"/>
            <a:ext cx="7772400" cy="4114800"/>
          </a:xfrm>
        </p:spPr>
        <p:txBody>
          <a:bodyPr>
            <a:normAutofit/>
          </a:bodyPr>
          <a:lstStyle/>
          <a:p>
            <a:pPr marL="0" indent="0"/>
            <a:r>
              <a:rPr lang="it-IT" sz="2800" dirty="0">
                <a:ea typeface="ＭＳ Ｐゴシック" charset="0"/>
                <a:cs typeface="ＭＳ Ｐゴシック" charset="0"/>
              </a:rPr>
              <a:t>I</a:t>
            </a:r>
            <a:r>
              <a:rPr lang="it-IT" sz="2800" dirty="0">
                <a:solidFill>
                  <a:srgbClr val="FEA022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it-IT" sz="2800" b="1" dirty="0">
                <a:solidFill>
                  <a:srgbClr val="FEA022"/>
                </a:solidFill>
                <a:ea typeface="ＭＳ Ｐゴシック" charset="0"/>
                <a:cs typeface="ＭＳ Ｐゴシック" charset="0"/>
              </a:rPr>
              <a:t>polmoni</a:t>
            </a:r>
            <a:r>
              <a:rPr lang="it-IT" sz="2800" dirty="0">
                <a:solidFill>
                  <a:srgbClr val="FEA022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it-IT" sz="2800" dirty="0">
                <a:ea typeface="ＭＳ Ｐゴシック" charset="0"/>
                <a:cs typeface="ＭＳ Ｐゴシック" charset="0"/>
              </a:rPr>
              <a:t>sono due organi cavi spugnosi posti nella cavità toracica e separati l</a:t>
            </a:r>
            <a:r>
              <a:rPr lang="ja-JP" altLang="it-IT" sz="2800" dirty="0">
                <a:ea typeface="ＭＳ Ｐゴシック" charset="0"/>
                <a:cs typeface="ＭＳ Ｐゴシック" charset="0"/>
              </a:rPr>
              <a:t>’</a:t>
            </a:r>
            <a:r>
              <a:rPr lang="it-IT" sz="2800" dirty="0">
                <a:ea typeface="ＭＳ Ｐゴシック" charset="0"/>
                <a:cs typeface="ＭＳ Ｐゴシック" charset="0"/>
              </a:rPr>
              <a:t>uno </a:t>
            </a:r>
            <a:r>
              <a:rPr lang="it-IT" sz="2800" dirty="0" err="1">
                <a:ea typeface="ＭＳ Ｐゴシック" charset="0"/>
                <a:cs typeface="ＭＳ Ｐゴシック" charset="0"/>
              </a:rPr>
              <a:t>dall</a:t>
            </a:r>
            <a:r>
              <a:rPr lang="ja-JP" altLang="it-IT" sz="2800" dirty="0">
                <a:ea typeface="ＭＳ Ｐゴシック" charset="0"/>
                <a:cs typeface="ＭＳ Ｐゴシック" charset="0"/>
              </a:rPr>
              <a:t>’</a:t>
            </a:r>
            <a:r>
              <a:rPr lang="it-IT" sz="2800" dirty="0">
                <a:ea typeface="ＭＳ Ｐゴシック" charset="0"/>
                <a:cs typeface="ＭＳ Ｐゴシック" charset="0"/>
              </a:rPr>
              <a:t>altro dal cuore. </a:t>
            </a:r>
          </a:p>
          <a:p>
            <a:pPr marL="0" indent="0"/>
            <a:r>
              <a:rPr lang="it-IT" sz="2800" dirty="0">
                <a:ea typeface="ＭＳ Ｐゴシック" charset="0"/>
                <a:cs typeface="ＭＳ Ｐゴシック" charset="0"/>
              </a:rPr>
              <a:t>La </a:t>
            </a:r>
            <a:r>
              <a:rPr lang="it-IT" sz="2800" b="1" dirty="0">
                <a:solidFill>
                  <a:srgbClr val="FEA022"/>
                </a:solidFill>
                <a:ea typeface="ＭＳ Ｐゴシック" charset="0"/>
                <a:cs typeface="ＭＳ Ｐゴシック" charset="0"/>
              </a:rPr>
              <a:t>pleura</a:t>
            </a:r>
            <a:r>
              <a:rPr lang="it-IT" sz="2800" dirty="0">
                <a:ea typeface="ＭＳ Ｐゴシック" charset="0"/>
                <a:cs typeface="ＭＳ Ｐゴシック" charset="0"/>
              </a:rPr>
              <a:t> è una membrana sierosa a doppio strato che racchiude e protegge ciascun polmone.</a:t>
            </a:r>
            <a:endParaRPr lang="it-IT" sz="2800" b="1" dirty="0">
              <a:ea typeface="ＭＳ Ｐゴシック" charset="0"/>
              <a:cs typeface="ＭＳ Ｐゴシック" charset="0"/>
            </a:endParaRPr>
          </a:p>
          <a:p>
            <a:pPr marL="0" indent="0"/>
            <a:endParaRPr lang="it-IT" sz="28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754879" y="-14111"/>
            <a:ext cx="3313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Dott. Matteo Balocco</a:t>
            </a:r>
          </a:p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Corso maestri  yoga </a:t>
            </a:r>
            <a:endParaRPr lang="it-IT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4855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edi-ermes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4" b="24277"/>
          <a:stretch>
            <a:fillRect/>
          </a:stretch>
        </p:blipFill>
        <p:spPr bwMode="auto">
          <a:xfrm>
            <a:off x="1724379" y="723548"/>
            <a:ext cx="5740400" cy="5672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4754879" y="-14111"/>
            <a:ext cx="3313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Dott. Matteo Balocco</a:t>
            </a:r>
          </a:p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Corso maestri  yoga </a:t>
            </a:r>
            <a:endParaRPr lang="it-IT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6182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ap12_fig12.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999" y="747889"/>
            <a:ext cx="8070415" cy="5755677"/>
          </a:xfrm>
          <a:prstGeom prst="rect">
            <a:avLst/>
          </a:prstGeom>
          <a:ln>
            <a:solidFill>
              <a:srgbClr val="808080"/>
            </a:solidFill>
          </a:ln>
          <a:effectLst>
            <a:outerShdw blurRad="63500" dist="38099" dir="2700000" algn="ctr" rotWithShape="0">
              <a:srgbClr val="808080">
                <a:alpha val="74998"/>
              </a:srgbClr>
            </a:outerShdw>
          </a:effectLst>
        </p:spPr>
      </p:pic>
      <p:sp>
        <p:nvSpPr>
          <p:cNvPr id="3" name="CasellaDiTesto 2"/>
          <p:cNvSpPr txBox="1"/>
          <p:nvPr/>
        </p:nvSpPr>
        <p:spPr>
          <a:xfrm>
            <a:off x="4754879" y="-14111"/>
            <a:ext cx="3313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Dott. Matteo Balocco</a:t>
            </a:r>
          </a:p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Corso maestri  yoga </a:t>
            </a:r>
            <a:endParaRPr lang="it-IT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1660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0" r="34032" b="27899"/>
          <a:stretch>
            <a:fillRect/>
          </a:stretch>
        </p:blipFill>
        <p:spPr>
          <a:xfrm>
            <a:off x="479778" y="315901"/>
            <a:ext cx="4049888" cy="6076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4826000" y="2321832"/>
            <a:ext cx="35599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FEA022"/>
                </a:solidFill>
              </a:rPr>
              <a:t>L’albero bronchiale</a:t>
            </a:r>
            <a:endParaRPr lang="it-IT" sz="2800" b="1" dirty="0">
              <a:solidFill>
                <a:srgbClr val="FEA022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754879" y="-14111"/>
            <a:ext cx="3313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Dott. Matteo Balocco</a:t>
            </a:r>
          </a:p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Corso maestri  yoga </a:t>
            </a:r>
            <a:endParaRPr lang="it-IT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2791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6"/>
          <p:cNvSpPr>
            <a:spLocks noGrp="1"/>
          </p:cNvSpPr>
          <p:nvPr>
            <p:ph idx="1"/>
          </p:nvPr>
        </p:nvSpPr>
        <p:spPr>
          <a:xfrm>
            <a:off x="584200" y="1538111"/>
            <a:ext cx="8001000" cy="4114800"/>
          </a:xfrm>
        </p:spPr>
        <p:txBody>
          <a:bodyPr>
            <a:noAutofit/>
          </a:bodyPr>
          <a:lstStyle/>
          <a:p>
            <a:pPr marL="0" indent="0"/>
            <a:r>
              <a:rPr lang="it-IT" sz="2800" dirty="0">
                <a:ea typeface="ＭＳ Ｐゴシック" charset="0"/>
                <a:cs typeface="ＭＳ Ｐゴシック" charset="0"/>
              </a:rPr>
              <a:t>Ciascun lobo polmonare è diviso in segmenti più piccoli riforniti da un bronco terziario e una suddivisione ulteriore, produce piccoli compartimenti chiamati </a:t>
            </a:r>
            <a:r>
              <a:rPr lang="it-IT" sz="2800" b="1" dirty="0">
                <a:solidFill>
                  <a:srgbClr val="FEA022"/>
                </a:solidFill>
                <a:ea typeface="ＭＳ Ｐゴシック" charset="0"/>
                <a:cs typeface="ＭＳ Ｐゴシック" charset="0"/>
              </a:rPr>
              <a:t>lobuli</a:t>
            </a:r>
            <a:r>
              <a:rPr lang="it-IT" sz="2800" dirty="0" smtClean="0">
                <a:solidFill>
                  <a:srgbClr val="FEA022"/>
                </a:solidFill>
                <a:ea typeface="ＭＳ Ｐゴシック" charset="0"/>
                <a:cs typeface="ＭＳ Ｐゴシック" charset="0"/>
              </a:rPr>
              <a:t>.</a:t>
            </a:r>
          </a:p>
          <a:p>
            <a:pPr marL="0" indent="0"/>
            <a:endParaRPr lang="it-IT" sz="2800" dirty="0">
              <a:ea typeface="ＭＳ Ｐゴシック" charset="0"/>
              <a:cs typeface="ＭＳ Ｐゴシック" charset="0"/>
            </a:endParaRPr>
          </a:p>
          <a:p>
            <a:pPr marL="0" indent="0"/>
            <a:r>
              <a:rPr lang="it-IT" sz="2800" dirty="0">
                <a:ea typeface="ＭＳ Ｐゴシック" charset="0"/>
                <a:cs typeface="ＭＳ Ｐゴシック" charset="0"/>
              </a:rPr>
              <a:t>I bronchioli terminali si suddividono in ramificazioni microscopiche chiamate </a:t>
            </a:r>
            <a:r>
              <a:rPr lang="it-IT" sz="2800" b="1" dirty="0">
                <a:solidFill>
                  <a:srgbClr val="FEA022"/>
                </a:solidFill>
                <a:ea typeface="ＭＳ Ｐゴシック" charset="0"/>
                <a:cs typeface="ＭＳ Ｐゴシック" charset="0"/>
              </a:rPr>
              <a:t>bronchioli respiratori</a:t>
            </a:r>
            <a:r>
              <a:rPr lang="it-IT" sz="2800" dirty="0">
                <a:ea typeface="ＭＳ Ｐゴシック" charset="0"/>
                <a:cs typeface="ＭＳ Ｐゴシック" charset="0"/>
              </a:rPr>
              <a:t>, che a loro volta si suddividono in diversi </a:t>
            </a:r>
            <a:r>
              <a:rPr lang="it-IT" sz="2800" b="1" dirty="0">
                <a:solidFill>
                  <a:srgbClr val="FEA022"/>
                </a:solidFill>
                <a:ea typeface="ＭＳ Ｐゴシック" charset="0"/>
                <a:cs typeface="ＭＳ Ｐゴシック" charset="0"/>
              </a:rPr>
              <a:t>dotti alveolari</a:t>
            </a:r>
            <a:r>
              <a:rPr lang="it-IT" sz="2800" dirty="0">
                <a:ea typeface="ＭＳ Ｐゴシック" charset="0"/>
                <a:cs typeface="ＭＳ Ｐゴシック" charset="0"/>
              </a:rPr>
              <a:t>. 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4754879" y="-14111"/>
            <a:ext cx="3313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Dott. Matteo Balocco</a:t>
            </a:r>
          </a:p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Corso maestri  yoga </a:t>
            </a:r>
            <a:endParaRPr lang="it-IT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1171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figura12.5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714341"/>
            <a:ext cx="8053033" cy="5762659"/>
          </a:xfrm>
          <a:prstGeom prst="rect">
            <a:avLst/>
          </a:prstGeom>
          <a:ln>
            <a:solidFill>
              <a:srgbClr val="808080"/>
            </a:solidFill>
          </a:ln>
          <a:effectLst>
            <a:outerShdw blurRad="63500" dist="38099" dir="2700000" algn="ctr" rotWithShape="0">
              <a:srgbClr val="808080">
                <a:alpha val="74998"/>
              </a:srgbClr>
            </a:outerShdw>
          </a:effectLst>
        </p:spPr>
      </p:pic>
      <p:sp>
        <p:nvSpPr>
          <p:cNvPr id="3" name="CasellaDiTesto 2"/>
          <p:cNvSpPr txBox="1"/>
          <p:nvPr/>
        </p:nvSpPr>
        <p:spPr>
          <a:xfrm>
            <a:off x="4754879" y="-14111"/>
            <a:ext cx="3313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Dott. Matteo Balocco</a:t>
            </a:r>
          </a:p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Corso maestri  yoga </a:t>
            </a:r>
            <a:endParaRPr lang="it-IT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1863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igura12.6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6465" y="776111"/>
            <a:ext cx="4269305" cy="5483578"/>
          </a:xfrm>
          <a:prstGeom prst="rect">
            <a:avLst/>
          </a:prstGeom>
          <a:ln>
            <a:solidFill>
              <a:srgbClr val="808080"/>
            </a:solidFill>
          </a:ln>
          <a:effectLst>
            <a:outerShdw blurRad="63500" dist="38099" dir="2700000" algn="ctr" rotWithShape="0">
              <a:srgbClr val="808080">
                <a:alpha val="74998"/>
              </a:srgbClr>
            </a:outerShdw>
          </a:effectLst>
        </p:spPr>
      </p:pic>
      <p:sp>
        <p:nvSpPr>
          <p:cNvPr id="5" name="Content Placeholder 6"/>
          <p:cNvSpPr>
            <a:spLocks noGrp="1"/>
          </p:cNvSpPr>
          <p:nvPr>
            <p:ph idx="1"/>
          </p:nvPr>
        </p:nvSpPr>
        <p:spPr>
          <a:xfrm>
            <a:off x="5029200" y="1676400"/>
            <a:ext cx="3366911" cy="4114800"/>
          </a:xfrm>
        </p:spPr>
        <p:txBody>
          <a:bodyPr>
            <a:normAutofit/>
          </a:bodyPr>
          <a:lstStyle/>
          <a:p>
            <a:pPr marL="0" indent="0"/>
            <a:r>
              <a:rPr lang="it-IT" sz="2800" dirty="0">
                <a:ea typeface="ＭＳ Ｐゴシック" charset="0"/>
                <a:cs typeface="ＭＳ Ｐゴシック" charset="0"/>
              </a:rPr>
              <a:t>Ogni </a:t>
            </a:r>
            <a:r>
              <a:rPr lang="it-IT" sz="2800" b="1" dirty="0">
                <a:solidFill>
                  <a:srgbClr val="FEA022"/>
                </a:solidFill>
                <a:ea typeface="ＭＳ Ｐゴシック" charset="0"/>
                <a:cs typeface="ＭＳ Ｐゴシック" charset="0"/>
              </a:rPr>
              <a:t>alveolo polmonare </a:t>
            </a:r>
            <a:r>
              <a:rPr lang="it-IT" sz="2800" dirty="0">
                <a:ea typeface="ＭＳ Ｐゴシック" charset="0"/>
                <a:cs typeface="ＭＳ Ｐゴシック" charset="0"/>
              </a:rPr>
              <a:t>è una tasca a forma di coppa che si trova in un sacco alveolare.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4754879" y="-14111"/>
            <a:ext cx="3313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Dott. Matteo Balocco</a:t>
            </a:r>
          </a:p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Corso maestri  yoga </a:t>
            </a:r>
            <a:endParaRPr lang="it-IT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5426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igura12.6b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4768" y="1157111"/>
            <a:ext cx="4251235" cy="4862689"/>
          </a:xfrm>
          <a:prstGeom prst="rect">
            <a:avLst/>
          </a:prstGeom>
          <a:ln>
            <a:solidFill>
              <a:srgbClr val="808080"/>
            </a:solidFill>
          </a:ln>
          <a:effectLst>
            <a:outerShdw blurRad="63500" dist="38099" dir="2700000" algn="ctr" rotWithShape="0">
              <a:srgbClr val="808080">
                <a:alpha val="74998"/>
              </a:srgbClr>
            </a:outerShdw>
          </a:effectLst>
        </p:spPr>
      </p:pic>
      <p:sp>
        <p:nvSpPr>
          <p:cNvPr id="5" name="Content Placeholder 6"/>
          <p:cNvSpPr>
            <a:spLocks noGrp="1"/>
          </p:cNvSpPr>
          <p:nvPr>
            <p:ph idx="1"/>
          </p:nvPr>
        </p:nvSpPr>
        <p:spPr>
          <a:xfrm>
            <a:off x="4950178" y="1535289"/>
            <a:ext cx="3615267" cy="4114800"/>
          </a:xfrm>
        </p:spPr>
        <p:txBody>
          <a:bodyPr>
            <a:normAutofit/>
          </a:bodyPr>
          <a:lstStyle/>
          <a:p>
            <a:pPr marL="0" indent="0"/>
            <a:r>
              <a:rPr lang="it-IT" sz="2800" dirty="0">
                <a:ea typeface="ＭＳ Ｐゴシック" charset="0"/>
                <a:cs typeface="ＭＳ Ｐゴシック" charset="0"/>
              </a:rPr>
              <a:t>Lo scambio di gas respiratori (O</a:t>
            </a:r>
            <a:r>
              <a:rPr lang="it-IT" sz="2800" baseline="-25000" dirty="0">
                <a:ea typeface="ＭＳ Ｐゴシック" charset="0"/>
                <a:cs typeface="ＭＳ Ｐゴシック" charset="0"/>
              </a:rPr>
              <a:t>2</a:t>
            </a:r>
            <a:r>
              <a:rPr lang="it-IT" sz="2800" dirty="0">
                <a:ea typeface="ＭＳ Ｐゴシック" charset="0"/>
                <a:cs typeface="ＭＳ Ｐゴシック" charset="0"/>
              </a:rPr>
              <a:t> e CO</a:t>
            </a:r>
            <a:r>
              <a:rPr lang="it-IT" sz="2800" baseline="-25000" dirty="0">
                <a:ea typeface="ＭＳ Ｐゴシック" charset="0"/>
                <a:cs typeface="ＭＳ Ｐゴシック" charset="0"/>
              </a:rPr>
              <a:t>2</a:t>
            </a:r>
            <a:r>
              <a:rPr lang="it-IT" sz="2800" dirty="0">
                <a:ea typeface="ＭＳ Ｐゴシック" charset="0"/>
                <a:cs typeface="ＭＳ Ｐゴシック" charset="0"/>
              </a:rPr>
              <a:t>) avviene per diffusione attraverso la membrana respiratoria.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4754879" y="-14111"/>
            <a:ext cx="3313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Dott. Matteo Balocco</a:t>
            </a:r>
          </a:p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Corso maestri  yoga </a:t>
            </a:r>
            <a:endParaRPr lang="it-IT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663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778000"/>
            <a:ext cx="8001000" cy="4114800"/>
          </a:xfrm>
        </p:spPr>
        <p:txBody>
          <a:bodyPr/>
          <a:lstStyle/>
          <a:p>
            <a:pPr marL="869950" indent="-514350">
              <a:buFontTx/>
              <a:buAutoNum type="arabicPeriod" startAt="5"/>
            </a:pPr>
            <a:r>
              <a:rPr lang="it-IT" sz="3200" dirty="0">
                <a:ea typeface="ＭＳ Ｐゴシック" charset="0"/>
                <a:cs typeface="ＭＳ Ｐゴシック" charset="0"/>
              </a:rPr>
              <a:t>Lo scambio dei </a:t>
            </a:r>
            <a:r>
              <a:rPr lang="it-IT" sz="3200" dirty="0" smtClean="0">
                <a:ea typeface="ＭＳ Ｐゴシック" charset="0"/>
                <a:cs typeface="ＭＳ Ｐゴシック" charset="0"/>
              </a:rPr>
              <a:t>gas</a:t>
            </a:r>
          </a:p>
          <a:p>
            <a:pPr marL="869950" indent="-514350">
              <a:buFontTx/>
              <a:buAutoNum type="arabicPeriod" startAt="5"/>
            </a:pPr>
            <a:endParaRPr lang="it-IT" sz="3200" dirty="0">
              <a:ea typeface="ＭＳ Ｐゴシック" charset="0"/>
              <a:cs typeface="ＭＳ Ｐゴシック" charset="0"/>
            </a:endParaRPr>
          </a:p>
          <a:p>
            <a:pPr marL="869950" indent="-514350">
              <a:buFontTx/>
              <a:buAutoNum type="arabicPeriod" startAt="5"/>
            </a:pPr>
            <a:r>
              <a:rPr lang="it-IT" sz="3200" dirty="0">
                <a:ea typeface="ＭＳ Ｐゴシック" charset="0"/>
                <a:cs typeface="ＭＳ Ｐゴシック" charset="0"/>
              </a:rPr>
              <a:t>Il trasporto dei gas </a:t>
            </a:r>
            <a:r>
              <a:rPr lang="it-IT" sz="3200" dirty="0" smtClean="0">
                <a:ea typeface="ＭＳ Ｐゴシック" charset="0"/>
                <a:cs typeface="ＭＳ Ｐゴシック" charset="0"/>
              </a:rPr>
              <a:t>respiratori</a:t>
            </a:r>
          </a:p>
          <a:p>
            <a:pPr marL="869950" indent="-514350">
              <a:buFontTx/>
              <a:buAutoNum type="arabicPeriod" startAt="5"/>
            </a:pPr>
            <a:endParaRPr lang="it-IT" sz="3200" dirty="0">
              <a:ea typeface="ＭＳ Ｐゴシック" charset="0"/>
              <a:cs typeface="ＭＳ Ｐゴシック" charset="0"/>
            </a:endParaRPr>
          </a:p>
          <a:p>
            <a:pPr marL="869950" indent="-514350">
              <a:buFontTx/>
              <a:buAutoNum type="arabicPeriod" startAt="5"/>
            </a:pPr>
            <a:r>
              <a:rPr lang="it-IT" sz="3200" dirty="0">
                <a:ea typeface="ＭＳ Ｐゴシック" charset="0"/>
                <a:cs typeface="ＭＳ Ｐゴシック" charset="0"/>
              </a:rPr>
              <a:t>Il controllo della respirazione</a:t>
            </a:r>
          </a:p>
          <a:p>
            <a:pPr marL="869950" indent="-514350">
              <a:buFontTx/>
              <a:buAutoNum type="arabicPeriod" startAt="5"/>
            </a:pPr>
            <a:endParaRPr lang="it-IT" sz="32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754879" y="-14111"/>
            <a:ext cx="3313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Dott. Matteo Balocco</a:t>
            </a:r>
          </a:p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Corso maestri  yoga </a:t>
            </a:r>
            <a:endParaRPr lang="it-IT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5165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92666"/>
            <a:ext cx="8229600" cy="914400"/>
          </a:xfrm>
        </p:spPr>
        <p:txBody>
          <a:bodyPr/>
          <a:lstStyle/>
          <a:p>
            <a:pPr algn="ctr"/>
            <a:r>
              <a:rPr lang="it-IT" b="1" dirty="0">
                <a:solidFill>
                  <a:srgbClr val="FEA022"/>
                </a:solidFill>
                <a:ea typeface="ＭＳ Ｐゴシック" charset="0"/>
                <a:cs typeface="ＭＳ Ｐゴシック" charset="0"/>
              </a:rPr>
              <a:t>4. La ventilazione polmonare</a:t>
            </a:r>
          </a:p>
        </p:txBody>
      </p:sp>
      <p:sp>
        <p:nvSpPr>
          <p:cNvPr id="5" name="Content Placeholder 6"/>
          <p:cNvSpPr>
            <a:spLocks noGrp="1"/>
          </p:cNvSpPr>
          <p:nvPr>
            <p:ph idx="1"/>
          </p:nvPr>
        </p:nvSpPr>
        <p:spPr>
          <a:xfrm>
            <a:off x="609600" y="1972734"/>
            <a:ext cx="7543800" cy="4114800"/>
          </a:xfrm>
        </p:spPr>
        <p:txBody>
          <a:bodyPr>
            <a:noAutofit/>
          </a:bodyPr>
          <a:lstStyle/>
          <a:p>
            <a:pPr marL="0" indent="0"/>
            <a:r>
              <a:rPr lang="it-IT" dirty="0">
                <a:ea typeface="ＭＳ Ｐゴシック" charset="0"/>
                <a:cs typeface="ＭＳ Ｐゴシック" charset="0"/>
              </a:rPr>
              <a:t>La </a:t>
            </a:r>
            <a:r>
              <a:rPr lang="it-IT" b="1" dirty="0">
                <a:solidFill>
                  <a:srgbClr val="FEA022"/>
                </a:solidFill>
                <a:ea typeface="ＭＳ Ｐゴシック" charset="0"/>
                <a:cs typeface="ＭＳ Ｐゴシック" charset="0"/>
              </a:rPr>
              <a:t>ventilazione</a:t>
            </a:r>
            <a:r>
              <a:rPr lang="it-IT" dirty="0">
                <a:solidFill>
                  <a:srgbClr val="FEA022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it-IT" b="1" dirty="0">
                <a:solidFill>
                  <a:srgbClr val="FEA022"/>
                </a:solidFill>
                <a:ea typeface="ＭＳ Ｐゴシック" charset="0"/>
                <a:cs typeface="ＭＳ Ｐゴシック" charset="0"/>
              </a:rPr>
              <a:t>polmonare</a:t>
            </a:r>
            <a:r>
              <a:rPr lang="it-IT" dirty="0">
                <a:solidFill>
                  <a:srgbClr val="FEA022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it-IT" dirty="0">
                <a:ea typeface="ＭＳ Ｐゴシック" charset="0"/>
                <a:cs typeface="ＭＳ Ｐゴシック" charset="0"/>
              </a:rPr>
              <a:t>è il flusso d</a:t>
            </a:r>
            <a:r>
              <a:rPr lang="ja-JP" altLang="it-IT" dirty="0">
                <a:ea typeface="ＭＳ Ｐゴシック" charset="0"/>
                <a:cs typeface="ＭＳ Ｐゴシック" charset="0"/>
              </a:rPr>
              <a:t>’</a:t>
            </a:r>
            <a:r>
              <a:rPr lang="it-IT" dirty="0">
                <a:ea typeface="ＭＳ Ｐゴシック" charset="0"/>
                <a:cs typeface="ＭＳ Ｐゴシック" charset="0"/>
              </a:rPr>
              <a:t>aria che si crea tra l</a:t>
            </a:r>
            <a:r>
              <a:rPr lang="ja-JP" altLang="it-IT" dirty="0">
                <a:ea typeface="ＭＳ Ｐゴシック" charset="0"/>
                <a:cs typeface="ＭＳ Ｐゴシック" charset="0"/>
              </a:rPr>
              <a:t>’</a:t>
            </a:r>
            <a:r>
              <a:rPr lang="it-IT" dirty="0">
                <a:ea typeface="ＭＳ Ｐゴシック" charset="0"/>
                <a:cs typeface="ＭＳ Ｐゴシック" charset="0"/>
              </a:rPr>
              <a:t>atmosfera e i polmoni che avviene a causa delle differenze di pressione </a:t>
            </a:r>
            <a:r>
              <a:rPr lang="it-IT" dirty="0" err="1">
                <a:ea typeface="ＭＳ Ｐゴシック" charset="0"/>
                <a:cs typeface="ＭＳ Ｐゴシック" charset="0"/>
              </a:rPr>
              <a:t>dell</a:t>
            </a:r>
            <a:r>
              <a:rPr lang="ja-JP" altLang="it-IT" dirty="0">
                <a:ea typeface="ＭＳ Ｐゴシック" charset="0"/>
                <a:cs typeface="ＭＳ Ｐゴシック" charset="0"/>
              </a:rPr>
              <a:t>’</a:t>
            </a:r>
            <a:r>
              <a:rPr lang="it-IT" dirty="0">
                <a:ea typeface="ＭＳ Ｐゴシック" charset="0"/>
                <a:cs typeface="ＭＳ Ｐゴシック" charset="0"/>
              </a:rPr>
              <a:t>aria</a:t>
            </a:r>
            <a:r>
              <a:rPr lang="it-IT" dirty="0" smtClean="0">
                <a:ea typeface="ＭＳ Ｐゴシック" charset="0"/>
                <a:cs typeface="ＭＳ Ｐゴシック" charset="0"/>
              </a:rPr>
              <a:t>.</a:t>
            </a:r>
          </a:p>
          <a:p>
            <a:pPr marL="0" indent="0"/>
            <a:endParaRPr lang="it-IT" dirty="0">
              <a:ea typeface="ＭＳ Ｐゴシック" charset="0"/>
              <a:cs typeface="ＭＳ Ｐゴシック" charset="0"/>
            </a:endParaRPr>
          </a:p>
          <a:p>
            <a:pPr marL="0" indent="0"/>
            <a:r>
              <a:rPr lang="it-IT" dirty="0">
                <a:ea typeface="ＭＳ Ｐゴシック" charset="0"/>
                <a:cs typeface="ＭＳ Ｐゴシック" charset="0"/>
              </a:rPr>
              <a:t>L</a:t>
            </a:r>
            <a:r>
              <a:rPr lang="ja-JP" altLang="it-IT" dirty="0">
                <a:ea typeface="ＭＳ Ｐゴシック" charset="0"/>
                <a:cs typeface="ＭＳ Ｐゴシック" charset="0"/>
              </a:rPr>
              <a:t>’</a:t>
            </a:r>
            <a:r>
              <a:rPr lang="it-IT" dirty="0">
                <a:ea typeface="ＭＳ Ｐゴシック" charset="0"/>
                <a:cs typeface="ＭＳ Ｐゴシック" charset="0"/>
              </a:rPr>
              <a:t>atto di immettere aria </a:t>
            </a:r>
            <a:r>
              <a:rPr lang="it-IT" dirty="0" err="1">
                <a:ea typeface="ＭＳ Ｐゴシック" charset="0"/>
                <a:cs typeface="ＭＳ Ｐゴシック" charset="0"/>
              </a:rPr>
              <a:t>all</a:t>
            </a:r>
            <a:r>
              <a:rPr lang="ja-JP" altLang="it-IT" dirty="0">
                <a:ea typeface="ＭＳ Ｐゴシック" charset="0"/>
                <a:cs typeface="ＭＳ Ｐゴシック" charset="0"/>
              </a:rPr>
              <a:t>’</a:t>
            </a:r>
            <a:r>
              <a:rPr lang="it-IT" dirty="0">
                <a:ea typeface="ＭＳ Ｐゴシック" charset="0"/>
                <a:cs typeface="ＭＳ Ｐゴシック" charset="0"/>
              </a:rPr>
              <a:t>interno viene chiamato</a:t>
            </a:r>
            <a:r>
              <a:rPr lang="it-IT" dirty="0">
                <a:solidFill>
                  <a:srgbClr val="FEA022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it-IT" b="1" dirty="0">
                <a:solidFill>
                  <a:srgbClr val="FEA022"/>
                </a:solidFill>
                <a:ea typeface="ＭＳ Ｐゴシック" charset="0"/>
                <a:cs typeface="ＭＳ Ｐゴシック" charset="0"/>
              </a:rPr>
              <a:t>inspirazione</a:t>
            </a:r>
            <a:r>
              <a:rPr lang="it-IT" dirty="0">
                <a:ea typeface="ＭＳ Ｐゴシック" charset="0"/>
                <a:cs typeface="ＭＳ Ｐゴシック" charset="0"/>
              </a:rPr>
              <a:t>. I muscoli che permettono un</a:t>
            </a:r>
            <a:r>
              <a:rPr lang="ja-JP" altLang="it-IT" dirty="0">
                <a:ea typeface="ＭＳ Ｐゴシック" charset="0"/>
                <a:cs typeface="ＭＳ Ｐゴシック" charset="0"/>
              </a:rPr>
              <a:t>’</a:t>
            </a:r>
            <a:r>
              <a:rPr lang="it-IT" dirty="0">
                <a:ea typeface="ＭＳ Ｐゴシック" charset="0"/>
                <a:cs typeface="ＭＳ Ｐゴシック" charset="0"/>
              </a:rPr>
              <a:t>ispirazione tranquilla sono il </a:t>
            </a:r>
            <a:r>
              <a:rPr lang="it-IT" b="1" dirty="0">
                <a:solidFill>
                  <a:srgbClr val="FEA022"/>
                </a:solidFill>
                <a:ea typeface="ＭＳ Ｐゴシック" charset="0"/>
                <a:cs typeface="ＭＳ Ｐゴシック" charset="0"/>
              </a:rPr>
              <a:t>diaframma</a:t>
            </a:r>
            <a:r>
              <a:rPr lang="it-IT" dirty="0">
                <a:ea typeface="ＭＳ Ｐゴシック" charset="0"/>
                <a:cs typeface="ＭＳ Ｐゴシック" charset="0"/>
              </a:rPr>
              <a:t> e i </a:t>
            </a:r>
            <a:r>
              <a:rPr lang="it-IT" b="1" dirty="0">
                <a:solidFill>
                  <a:srgbClr val="FEA022"/>
                </a:solidFill>
                <a:ea typeface="ＭＳ Ｐゴシック" charset="0"/>
                <a:cs typeface="ＭＳ Ｐゴシック" charset="0"/>
              </a:rPr>
              <a:t>muscoli intercostali esterni</a:t>
            </a:r>
            <a:r>
              <a:rPr lang="it-IT" dirty="0">
                <a:solidFill>
                  <a:srgbClr val="FEA022"/>
                </a:solidFill>
                <a:ea typeface="ＭＳ Ｐゴシック" charset="0"/>
                <a:cs typeface="ＭＳ Ｐゴシック" charset="0"/>
              </a:rPr>
              <a:t>. </a:t>
            </a:r>
            <a:r>
              <a:rPr lang="it-IT" dirty="0">
                <a:ea typeface="ＭＳ Ｐゴシック" charset="0"/>
                <a:cs typeface="ＭＳ Ｐゴシック" charset="0"/>
              </a:rPr>
              <a:t>L</a:t>
            </a:r>
            <a:r>
              <a:rPr lang="ja-JP" altLang="it-IT" dirty="0">
                <a:ea typeface="ＭＳ Ｐゴシック" charset="0"/>
                <a:cs typeface="ＭＳ Ｐゴシック" charset="0"/>
              </a:rPr>
              <a:t>’</a:t>
            </a:r>
            <a:r>
              <a:rPr lang="it-IT" dirty="0">
                <a:ea typeface="ＭＳ Ｐゴシック" charset="0"/>
                <a:cs typeface="ＭＳ Ｐゴシック" charset="0"/>
              </a:rPr>
              <a:t>atto di espellere l</a:t>
            </a:r>
            <a:r>
              <a:rPr lang="ja-JP" altLang="it-IT" dirty="0">
                <a:ea typeface="ＭＳ Ｐゴシック" charset="0"/>
                <a:cs typeface="ＭＳ Ｐゴシック" charset="0"/>
              </a:rPr>
              <a:t>’</a:t>
            </a:r>
            <a:r>
              <a:rPr lang="it-IT" dirty="0">
                <a:ea typeface="ＭＳ Ｐゴシック" charset="0"/>
                <a:cs typeface="ＭＳ Ｐゴシック" charset="0"/>
              </a:rPr>
              <a:t>aria </a:t>
            </a:r>
            <a:r>
              <a:rPr lang="it-IT" dirty="0" err="1">
                <a:ea typeface="ＭＳ Ｐゴシック" charset="0"/>
                <a:cs typeface="ＭＳ Ｐゴシック" charset="0"/>
              </a:rPr>
              <a:t>all</a:t>
            </a:r>
            <a:r>
              <a:rPr lang="ja-JP" altLang="it-IT" dirty="0">
                <a:ea typeface="ＭＳ Ｐゴシック" charset="0"/>
                <a:cs typeface="ＭＳ Ｐゴシック" charset="0"/>
              </a:rPr>
              <a:t>’</a:t>
            </a:r>
            <a:r>
              <a:rPr lang="it-IT" dirty="0">
                <a:ea typeface="ＭＳ Ｐゴシック" charset="0"/>
                <a:cs typeface="ＭＳ Ｐゴシック" charset="0"/>
              </a:rPr>
              <a:t>esterno (</a:t>
            </a:r>
            <a:r>
              <a:rPr lang="it-IT" b="1" dirty="0">
                <a:solidFill>
                  <a:srgbClr val="FEA022"/>
                </a:solidFill>
                <a:ea typeface="ＭＳ Ｐゴシック" charset="0"/>
                <a:cs typeface="ＭＳ Ｐゴシック" charset="0"/>
              </a:rPr>
              <a:t>espirazione</a:t>
            </a:r>
            <a:r>
              <a:rPr lang="it-IT" dirty="0">
                <a:ea typeface="ＭＳ Ｐゴシック" charset="0"/>
                <a:cs typeface="ＭＳ Ｐゴシック" charset="0"/>
              </a:rPr>
              <a:t>) comincia quando il diaframma e i muscoli intercostali si rilasciano. </a:t>
            </a:r>
            <a:endParaRPr lang="it-IT" b="1" dirty="0">
              <a:ea typeface="ＭＳ Ｐゴシック" charset="0"/>
              <a:cs typeface="ＭＳ Ｐゴシック" charset="0"/>
            </a:endParaRPr>
          </a:p>
          <a:p>
            <a:pPr marL="0" indent="0"/>
            <a:endParaRPr lang="it-IT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754879" y="-14111"/>
            <a:ext cx="3313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Dott. Matteo Balocco</a:t>
            </a:r>
          </a:p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Corso maestri  yoga </a:t>
            </a:r>
            <a:endParaRPr lang="it-IT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4003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4_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65" t="6944" b="51065"/>
          <a:stretch>
            <a:fillRect/>
          </a:stretch>
        </p:blipFill>
        <p:spPr bwMode="auto">
          <a:xfrm>
            <a:off x="493967" y="1073678"/>
            <a:ext cx="8190036" cy="5092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4754879" y="-14111"/>
            <a:ext cx="3313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Dott. Matteo Balocco</a:t>
            </a:r>
          </a:p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Corso maestri  yoga </a:t>
            </a:r>
            <a:endParaRPr lang="it-IT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4160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24_14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65" t="48958" b="2754"/>
          <a:stretch>
            <a:fillRect/>
          </a:stretch>
        </p:blipFill>
        <p:spPr>
          <a:xfrm>
            <a:off x="600993" y="1185333"/>
            <a:ext cx="8063229" cy="5233989"/>
          </a:xfrm>
          <a:noFill/>
        </p:spPr>
      </p:pic>
      <p:sp>
        <p:nvSpPr>
          <p:cNvPr id="3" name="CasellaDiTesto 2"/>
          <p:cNvSpPr txBox="1"/>
          <p:nvPr/>
        </p:nvSpPr>
        <p:spPr>
          <a:xfrm>
            <a:off x="4754879" y="-14111"/>
            <a:ext cx="3313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Dott. Matteo Balocco</a:t>
            </a:r>
          </a:p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Corso maestri  yoga </a:t>
            </a:r>
            <a:endParaRPr lang="it-IT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779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6"/>
          <p:cNvSpPr>
            <a:spLocks noGrp="1"/>
          </p:cNvSpPr>
          <p:nvPr>
            <p:ph idx="1"/>
          </p:nvPr>
        </p:nvSpPr>
        <p:spPr>
          <a:xfrm>
            <a:off x="626533" y="1913467"/>
            <a:ext cx="7755467" cy="4114800"/>
          </a:xfrm>
        </p:spPr>
        <p:txBody>
          <a:bodyPr>
            <a:normAutofit/>
          </a:bodyPr>
          <a:lstStyle/>
          <a:p>
            <a:pPr marL="0" indent="0"/>
            <a:r>
              <a:rPr lang="it-IT" sz="2800" dirty="0">
                <a:ea typeface="ＭＳ Ｐゴシック" charset="0"/>
                <a:cs typeface="ＭＳ Ｐゴシック" charset="0"/>
              </a:rPr>
              <a:t>L</a:t>
            </a:r>
            <a:r>
              <a:rPr lang="ja-JP" altLang="it-IT" sz="2800" dirty="0">
                <a:ea typeface="ＭＳ Ｐゴシック" charset="0"/>
                <a:cs typeface="ＭＳ Ｐゴシック" charset="0"/>
              </a:rPr>
              <a:t>’</a:t>
            </a:r>
            <a:r>
              <a:rPr lang="it-IT" sz="2800" dirty="0">
                <a:ea typeface="ＭＳ Ｐゴシック" charset="0"/>
                <a:cs typeface="ＭＳ Ｐゴシック" charset="0"/>
              </a:rPr>
              <a:t>aria entra nei polmoni quando la pressione alveolare è inferiore alla pressione atmosferica e ne esce quando la pressione alveolare è maggiore della pressione atmosferica.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4754879" y="-14111"/>
            <a:ext cx="3313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Dott. Matteo Balocco</a:t>
            </a:r>
          </a:p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Corso maestri  yoga </a:t>
            </a:r>
            <a:endParaRPr lang="it-IT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2793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respirazione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1" y="1185193"/>
            <a:ext cx="8168708" cy="5115654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4754879" y="-14111"/>
            <a:ext cx="3313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Dott. Matteo Balocco</a:t>
            </a:r>
          </a:p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Corso maestri  yoga </a:t>
            </a:r>
            <a:endParaRPr lang="it-IT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5214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6"/>
          <p:cNvSpPr>
            <a:spLocks noGrp="1"/>
          </p:cNvSpPr>
          <p:nvPr>
            <p:ph idx="1"/>
          </p:nvPr>
        </p:nvSpPr>
        <p:spPr>
          <a:xfrm>
            <a:off x="564444" y="1676400"/>
            <a:ext cx="8102600" cy="4114800"/>
          </a:xfrm>
        </p:spPr>
        <p:txBody>
          <a:bodyPr>
            <a:normAutofit/>
          </a:bodyPr>
          <a:lstStyle/>
          <a:p>
            <a:pPr marL="0" indent="0"/>
            <a:r>
              <a:rPr lang="it-IT" sz="2800" dirty="0">
                <a:ea typeface="ＭＳ Ｐゴシック" charset="0"/>
                <a:cs typeface="ＭＳ Ｐゴシック" charset="0"/>
              </a:rPr>
              <a:t>Una respirazione tranquilla è definita </a:t>
            </a:r>
            <a:r>
              <a:rPr lang="it-IT" sz="2800" b="1" dirty="0">
                <a:solidFill>
                  <a:srgbClr val="FEA022"/>
                </a:solidFill>
                <a:ea typeface="ＭＳ Ｐゴシック" charset="0"/>
                <a:cs typeface="ＭＳ Ｐゴシック" charset="0"/>
              </a:rPr>
              <a:t>eupnea</a:t>
            </a:r>
            <a:r>
              <a:rPr lang="it-IT" sz="2800" dirty="0">
                <a:solidFill>
                  <a:srgbClr val="FEA022"/>
                </a:solidFill>
                <a:ea typeface="ＭＳ Ｐゴシック" charset="0"/>
                <a:cs typeface="ＭＳ Ｐゴシック" charset="0"/>
              </a:rPr>
              <a:t>.</a:t>
            </a:r>
          </a:p>
          <a:p>
            <a:pPr marL="0" indent="0"/>
            <a:r>
              <a:rPr lang="it-IT" sz="2800" dirty="0">
                <a:ea typeface="ＭＳ Ｐゴシック" charset="0"/>
                <a:cs typeface="ＭＳ Ｐゴシック" charset="0"/>
              </a:rPr>
              <a:t>Una successine di respiri superficiali è chiamata </a:t>
            </a:r>
            <a:r>
              <a:rPr lang="it-IT" sz="2800" b="1" dirty="0">
                <a:solidFill>
                  <a:srgbClr val="FEA022"/>
                </a:solidFill>
                <a:ea typeface="ＭＳ Ｐゴシック" charset="0"/>
                <a:cs typeface="ＭＳ Ｐゴシック" charset="0"/>
              </a:rPr>
              <a:t>respirazione costale</a:t>
            </a:r>
            <a:r>
              <a:rPr lang="it-IT" sz="2800" dirty="0">
                <a:solidFill>
                  <a:srgbClr val="FEA022"/>
                </a:solidFill>
                <a:ea typeface="ＭＳ Ｐゴシック" charset="0"/>
                <a:cs typeface="ＭＳ Ｐゴシック" charset="0"/>
              </a:rPr>
              <a:t>.</a:t>
            </a:r>
          </a:p>
          <a:p>
            <a:pPr marL="0" indent="0"/>
            <a:r>
              <a:rPr lang="it-IT" sz="2800" dirty="0">
                <a:ea typeface="ＭＳ Ｐゴシック" charset="0"/>
                <a:cs typeface="ＭＳ Ｐゴシック" charset="0"/>
              </a:rPr>
              <a:t>Una successione di respiri profondi è detta </a:t>
            </a:r>
            <a:r>
              <a:rPr lang="it-IT" sz="2800" b="1" dirty="0">
                <a:solidFill>
                  <a:srgbClr val="FEA022"/>
                </a:solidFill>
                <a:ea typeface="ＭＳ Ｐゴシック" charset="0"/>
                <a:cs typeface="ＭＳ Ｐゴシック" charset="0"/>
              </a:rPr>
              <a:t>respirazione diaframmatica.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4754879" y="-14111"/>
            <a:ext cx="3313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Dott. Matteo Balocco</a:t>
            </a:r>
          </a:p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Corso maestri  yoga </a:t>
            </a:r>
            <a:endParaRPr lang="it-IT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260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78555"/>
            <a:ext cx="8229600" cy="914400"/>
          </a:xfrm>
        </p:spPr>
        <p:txBody>
          <a:bodyPr/>
          <a:lstStyle/>
          <a:p>
            <a:pPr algn="ctr"/>
            <a:r>
              <a:rPr lang="it-IT" b="1" dirty="0">
                <a:solidFill>
                  <a:srgbClr val="FEA022"/>
                </a:solidFill>
                <a:ea typeface="ＭＳ Ｐゴシック" charset="0"/>
                <a:cs typeface="ＭＳ Ｐゴシック" charset="0"/>
              </a:rPr>
              <a:t>5. Lo scambio dei gas</a:t>
            </a:r>
          </a:p>
        </p:txBody>
      </p:sp>
      <p:sp>
        <p:nvSpPr>
          <p:cNvPr id="5" name="Content Placeholder 6"/>
          <p:cNvSpPr>
            <a:spLocks noGrp="1"/>
          </p:cNvSpPr>
          <p:nvPr>
            <p:ph idx="1"/>
          </p:nvPr>
        </p:nvSpPr>
        <p:spPr>
          <a:xfrm>
            <a:off x="555978" y="1905000"/>
            <a:ext cx="8001000" cy="4114800"/>
          </a:xfrm>
        </p:spPr>
        <p:txBody>
          <a:bodyPr>
            <a:normAutofit/>
          </a:bodyPr>
          <a:lstStyle/>
          <a:p>
            <a:pPr marL="0" indent="0"/>
            <a:r>
              <a:rPr lang="it-IT" sz="2800" dirty="0">
                <a:ea typeface="ＭＳ Ｐゴシック" charset="0"/>
                <a:cs typeface="ＭＳ Ｐゴシック" charset="0"/>
              </a:rPr>
              <a:t>L</a:t>
            </a:r>
            <a:r>
              <a:rPr lang="ja-JP" altLang="it-IT" sz="2800" dirty="0">
                <a:ea typeface="ＭＳ Ｐゴシック" charset="0"/>
                <a:cs typeface="ＭＳ Ｐゴシック" charset="0"/>
              </a:rPr>
              <a:t>’</a:t>
            </a:r>
            <a:r>
              <a:rPr lang="it-IT" sz="2800" dirty="0">
                <a:ea typeface="ＭＳ Ｐゴシック" charset="0"/>
                <a:cs typeface="ＭＳ Ｐゴシック" charset="0"/>
              </a:rPr>
              <a:t>aria è una miscela di gas ognuno dei quali contribuisce alla pressione totale </a:t>
            </a:r>
            <a:r>
              <a:rPr lang="it-IT" sz="2800" dirty="0" err="1">
                <a:ea typeface="ＭＳ Ｐゴシック" charset="0"/>
                <a:cs typeface="ＭＳ Ｐゴシック" charset="0"/>
              </a:rPr>
              <a:t>dell</a:t>
            </a:r>
            <a:r>
              <a:rPr lang="ja-JP" altLang="it-IT" sz="2800" dirty="0">
                <a:ea typeface="ＭＳ Ｐゴシック" charset="0"/>
                <a:cs typeface="ＭＳ Ｐゴシック" charset="0"/>
              </a:rPr>
              <a:t>’</a:t>
            </a:r>
            <a:r>
              <a:rPr lang="it-IT" sz="2800" dirty="0">
                <a:ea typeface="ＭＳ Ｐゴシック" charset="0"/>
                <a:cs typeface="ＭＳ Ｐゴシック" charset="0"/>
              </a:rPr>
              <a:t>aria. </a:t>
            </a:r>
          </a:p>
          <a:p>
            <a:pPr marL="0" indent="0"/>
            <a:r>
              <a:rPr lang="it-IT" sz="2800" dirty="0">
                <a:ea typeface="ＭＳ Ｐゴシック" charset="0"/>
                <a:cs typeface="ＭＳ Ｐゴシック" charset="0"/>
              </a:rPr>
              <a:t>La pressione di uno specifico gas in una miscela è chiamata </a:t>
            </a:r>
            <a:r>
              <a:rPr lang="it-IT" sz="2800" b="1" dirty="0">
                <a:solidFill>
                  <a:srgbClr val="FEA022"/>
                </a:solidFill>
                <a:ea typeface="ＭＳ Ｐゴシック" charset="0"/>
                <a:cs typeface="ＭＳ Ｐゴシック" charset="0"/>
              </a:rPr>
              <a:t>pressione parziale</a:t>
            </a:r>
            <a:r>
              <a:rPr lang="it-IT" sz="2800" dirty="0">
                <a:solidFill>
                  <a:srgbClr val="FEA022"/>
                </a:solidFill>
                <a:ea typeface="ＭＳ Ｐゴシック" charset="0"/>
                <a:cs typeface="ＭＳ Ｐゴシック" charset="0"/>
              </a:rPr>
              <a:t>. </a:t>
            </a:r>
          </a:p>
          <a:p>
            <a:pPr marL="0" indent="0"/>
            <a:r>
              <a:rPr lang="it-IT" sz="2800" dirty="0">
                <a:ea typeface="ＭＳ Ｐゴシック" charset="0"/>
                <a:cs typeface="ＭＳ Ｐゴシック" charset="0"/>
              </a:rPr>
              <a:t>Le pressioni parziali sono importanti perché ciascun gas presente </a:t>
            </a:r>
            <a:r>
              <a:rPr lang="it-IT" sz="2800" dirty="0" err="1">
                <a:ea typeface="ＭＳ Ｐゴシック" charset="0"/>
                <a:cs typeface="ＭＳ Ｐゴシック" charset="0"/>
              </a:rPr>
              <a:t>nell</a:t>
            </a:r>
            <a:r>
              <a:rPr lang="ja-JP" altLang="it-IT" sz="2800" dirty="0">
                <a:ea typeface="ＭＳ Ｐゴシック" charset="0"/>
                <a:cs typeface="ＭＳ Ｐゴシック" charset="0"/>
              </a:rPr>
              <a:t>’</a:t>
            </a:r>
            <a:r>
              <a:rPr lang="it-IT" sz="2800" dirty="0">
                <a:ea typeface="ＭＳ Ｐゴシック" charset="0"/>
                <a:cs typeface="ＭＳ Ｐゴシック" charset="0"/>
              </a:rPr>
              <a:t>organismo si diffonde dalle aree in cui la sua pressione parziale è maggiore a quelle in cui è minore.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4754879" y="-14111"/>
            <a:ext cx="3313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Dott. Matteo Balocco</a:t>
            </a:r>
          </a:p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Corso maestri  yoga </a:t>
            </a:r>
            <a:endParaRPr lang="it-IT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8420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24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70" t="5911" r="2182" b="39388"/>
          <a:stretch>
            <a:fillRect/>
          </a:stretch>
        </p:blipFill>
        <p:spPr bwMode="auto">
          <a:xfrm>
            <a:off x="1566334" y="771785"/>
            <a:ext cx="6097612" cy="5691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4754879" y="-14111"/>
            <a:ext cx="3313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Dott. Matteo Balocco</a:t>
            </a:r>
          </a:p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Corso maestri  yoga </a:t>
            </a:r>
            <a:endParaRPr lang="it-IT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9705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igura12.8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82333" y="2380200"/>
            <a:ext cx="6073423" cy="4082690"/>
          </a:xfrm>
          <a:prstGeom prst="rect">
            <a:avLst/>
          </a:prstGeom>
          <a:ln>
            <a:solidFill>
              <a:srgbClr val="808080"/>
            </a:solidFill>
          </a:ln>
          <a:effectLst>
            <a:outerShdw blurRad="63500" dist="38099" dir="2700000" algn="ctr" rotWithShape="0">
              <a:srgbClr val="808080">
                <a:alpha val="74998"/>
              </a:srgbClr>
            </a:outerShdw>
          </a:effectLst>
        </p:spPr>
      </p:pic>
      <p:sp>
        <p:nvSpPr>
          <p:cNvPr id="5" name="Content Placeholder 6"/>
          <p:cNvSpPr>
            <a:spLocks noGrp="1"/>
          </p:cNvSpPr>
          <p:nvPr>
            <p:ph idx="1"/>
          </p:nvPr>
        </p:nvSpPr>
        <p:spPr>
          <a:xfrm>
            <a:off x="457200" y="807156"/>
            <a:ext cx="8198556" cy="4114800"/>
          </a:xfrm>
        </p:spPr>
        <p:txBody>
          <a:bodyPr/>
          <a:lstStyle/>
          <a:p>
            <a:pPr marL="0" indent="0"/>
            <a:r>
              <a:rPr lang="it-IT" dirty="0">
                <a:ea typeface="ＭＳ Ｐゴシック" charset="0"/>
                <a:cs typeface="ＭＳ Ｐゴシック" charset="0"/>
              </a:rPr>
              <a:t>La respirazione esterna, detta </a:t>
            </a:r>
            <a:r>
              <a:rPr lang="it-IT" b="1" dirty="0">
                <a:solidFill>
                  <a:srgbClr val="FEA022"/>
                </a:solidFill>
                <a:ea typeface="ＭＳ Ｐゴシック" charset="0"/>
                <a:cs typeface="ＭＳ Ｐゴシック" charset="0"/>
              </a:rPr>
              <a:t>scambio gassoso polmonare</a:t>
            </a:r>
            <a:r>
              <a:rPr lang="it-IT" dirty="0">
                <a:ea typeface="ＭＳ Ｐゴシック" charset="0"/>
                <a:cs typeface="ＭＳ Ｐゴシック" charset="0"/>
              </a:rPr>
              <a:t>, comprende la diffusione di O</a:t>
            </a:r>
            <a:r>
              <a:rPr lang="it-IT" baseline="-25000" dirty="0">
                <a:ea typeface="ＭＳ Ｐゴシック" charset="0"/>
                <a:cs typeface="ＭＳ Ｐゴシック" charset="0"/>
              </a:rPr>
              <a:t>2</a:t>
            </a:r>
            <a:r>
              <a:rPr lang="it-IT" dirty="0">
                <a:ea typeface="ＭＳ Ｐゴシック" charset="0"/>
                <a:cs typeface="ＭＳ Ｐゴシック" charset="0"/>
              </a:rPr>
              <a:t> </a:t>
            </a:r>
            <a:r>
              <a:rPr lang="it-IT" dirty="0" err="1">
                <a:ea typeface="ＭＳ Ｐゴシック" charset="0"/>
                <a:cs typeface="ＭＳ Ｐゴシック" charset="0"/>
              </a:rPr>
              <a:t>dall</a:t>
            </a:r>
            <a:r>
              <a:rPr lang="ja-JP" altLang="it-IT" dirty="0">
                <a:ea typeface="ＭＳ Ｐゴシック" charset="0"/>
                <a:cs typeface="ＭＳ Ｐゴシック" charset="0"/>
              </a:rPr>
              <a:t>’</a:t>
            </a:r>
            <a:r>
              <a:rPr lang="it-IT" dirty="0">
                <a:ea typeface="ＭＳ Ｐゴシック" charset="0"/>
                <a:cs typeface="ＭＳ Ｐゴシック" charset="0"/>
              </a:rPr>
              <a:t>aria presente negli alveoli polmonari al sangue circolante nei capillari polmonari e la diffusione di CO</a:t>
            </a:r>
            <a:r>
              <a:rPr lang="it-IT" baseline="-25000" dirty="0">
                <a:ea typeface="ＭＳ Ｐゴシック" charset="0"/>
                <a:cs typeface="ＭＳ Ｐゴシック" charset="0"/>
              </a:rPr>
              <a:t>2</a:t>
            </a:r>
            <a:r>
              <a:rPr lang="it-IT" dirty="0">
                <a:ea typeface="ＭＳ Ｐゴシック" charset="0"/>
                <a:cs typeface="ＭＳ Ｐゴシック" charset="0"/>
              </a:rPr>
              <a:t> nella direzione opposta.</a:t>
            </a:r>
            <a:endParaRPr lang="it-IT" baseline="-250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754879" y="-14111"/>
            <a:ext cx="3313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Dott. Matteo Balocco</a:t>
            </a:r>
          </a:p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Corso maestri  yoga </a:t>
            </a:r>
            <a:endParaRPr lang="it-IT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1716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6"/>
          <p:cNvSpPr>
            <a:spLocks noGrp="1"/>
          </p:cNvSpPr>
          <p:nvPr>
            <p:ph idx="1"/>
          </p:nvPr>
        </p:nvSpPr>
        <p:spPr>
          <a:xfrm>
            <a:off x="457200" y="1035756"/>
            <a:ext cx="8229600" cy="4114800"/>
          </a:xfrm>
        </p:spPr>
        <p:txBody>
          <a:bodyPr>
            <a:normAutofit/>
          </a:bodyPr>
          <a:lstStyle/>
          <a:p>
            <a:pPr marL="0" indent="0"/>
            <a:r>
              <a:rPr lang="it-IT" sz="2800" dirty="0">
                <a:ea typeface="ＭＳ Ｐゴシック" charset="0"/>
                <a:cs typeface="ＭＳ Ｐゴシック" charset="0"/>
              </a:rPr>
              <a:t>Lo scambio di O</a:t>
            </a:r>
            <a:r>
              <a:rPr lang="it-IT" sz="2800" baseline="-25000" dirty="0">
                <a:ea typeface="ＭＳ Ｐゴシック" charset="0"/>
                <a:cs typeface="ＭＳ Ｐゴシック" charset="0"/>
              </a:rPr>
              <a:t>2 </a:t>
            </a:r>
            <a:r>
              <a:rPr lang="it-IT" sz="2800" dirty="0">
                <a:ea typeface="ＭＳ Ｐゴシック" charset="0"/>
                <a:cs typeface="ＭＳ Ｐゴシック" charset="0"/>
              </a:rPr>
              <a:t> e CO</a:t>
            </a:r>
            <a:r>
              <a:rPr lang="it-IT" sz="2800" baseline="-25000" dirty="0">
                <a:ea typeface="ＭＳ Ｐゴシック" charset="0"/>
                <a:cs typeface="ＭＳ Ｐゴシック" charset="0"/>
              </a:rPr>
              <a:t>2</a:t>
            </a:r>
            <a:r>
              <a:rPr lang="it-IT" sz="2800" dirty="0">
                <a:ea typeface="ＭＳ Ｐゴシック" charset="0"/>
                <a:cs typeface="ＭＳ Ｐゴシック" charset="0"/>
              </a:rPr>
              <a:t>  fra capillari sistemici e cellule dei tessuti è chiamato respirazione interna o </a:t>
            </a:r>
            <a:r>
              <a:rPr lang="it-IT" sz="2800" b="1" dirty="0">
                <a:solidFill>
                  <a:srgbClr val="FEA022"/>
                </a:solidFill>
                <a:ea typeface="ＭＳ Ｐゴシック" charset="0"/>
                <a:cs typeface="ＭＳ Ｐゴシック" charset="0"/>
              </a:rPr>
              <a:t>scambio gassoso sistemico</a:t>
            </a:r>
            <a:r>
              <a:rPr lang="it-IT" sz="2800" dirty="0">
                <a:solidFill>
                  <a:srgbClr val="FEA022"/>
                </a:solidFill>
                <a:ea typeface="ＭＳ Ｐゴシック" charset="0"/>
                <a:cs typeface="ＭＳ Ｐゴシック" charset="0"/>
              </a:rPr>
              <a:t>.</a:t>
            </a:r>
          </a:p>
        </p:txBody>
      </p:sp>
      <p:pic>
        <p:nvPicPr>
          <p:cNvPr id="5" name="Picture 5" descr="figura12.8bjp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3200" y="2721950"/>
            <a:ext cx="6330244" cy="3447427"/>
          </a:xfrm>
          <a:prstGeom prst="rect">
            <a:avLst/>
          </a:prstGeom>
          <a:ln>
            <a:solidFill>
              <a:srgbClr val="808080"/>
            </a:solidFill>
          </a:ln>
          <a:effectLst>
            <a:outerShdw blurRad="63500" dist="38099" dir="2700000" algn="ctr" rotWithShape="0">
              <a:srgbClr val="808080">
                <a:alpha val="74998"/>
              </a:srgbClr>
            </a:outerShdw>
          </a:effectLst>
        </p:spPr>
      </p:pic>
      <p:sp>
        <p:nvSpPr>
          <p:cNvPr id="6" name="CasellaDiTesto 5"/>
          <p:cNvSpPr txBox="1"/>
          <p:nvPr/>
        </p:nvSpPr>
        <p:spPr>
          <a:xfrm>
            <a:off x="4754879" y="-14111"/>
            <a:ext cx="3313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Dott. Matteo Balocco</a:t>
            </a:r>
          </a:p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Corso maestri  yoga </a:t>
            </a:r>
            <a:endParaRPr lang="it-IT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487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24_01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77"/>
          <a:stretch>
            <a:fillRect/>
          </a:stretch>
        </p:blipFill>
        <p:spPr>
          <a:xfrm>
            <a:off x="1566335" y="750585"/>
            <a:ext cx="6110110" cy="5698193"/>
          </a:xfrm>
          <a:noFill/>
        </p:spPr>
      </p:pic>
      <p:sp>
        <p:nvSpPr>
          <p:cNvPr id="3" name="CasellaDiTesto 2"/>
          <p:cNvSpPr txBox="1"/>
          <p:nvPr/>
        </p:nvSpPr>
        <p:spPr>
          <a:xfrm>
            <a:off x="4754879" y="-14111"/>
            <a:ext cx="3313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Dott. Matteo Balocco</a:t>
            </a:r>
          </a:p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Corso maestri  yoga </a:t>
            </a:r>
            <a:endParaRPr lang="it-IT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9881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6"/>
          <p:cNvSpPr>
            <a:spLocks noGrp="1"/>
          </p:cNvSpPr>
          <p:nvPr>
            <p:ph idx="1"/>
          </p:nvPr>
        </p:nvSpPr>
        <p:spPr>
          <a:xfrm>
            <a:off x="570089" y="2192867"/>
            <a:ext cx="7924800" cy="4114800"/>
          </a:xfrm>
        </p:spPr>
        <p:txBody>
          <a:bodyPr>
            <a:normAutofit/>
          </a:bodyPr>
          <a:lstStyle/>
          <a:p>
            <a:pPr marL="0" indent="0"/>
            <a:r>
              <a:rPr lang="it-IT" sz="2800" dirty="0">
                <a:ea typeface="ＭＳ Ｐゴシック" charset="0"/>
                <a:cs typeface="ＭＳ Ｐゴシック" charset="0"/>
              </a:rPr>
              <a:t>La maggior parte </a:t>
            </a:r>
            <a:r>
              <a:rPr lang="it-IT" sz="2800" dirty="0" err="1">
                <a:ea typeface="ＭＳ Ｐゴシック" charset="0"/>
                <a:cs typeface="ＭＳ Ｐゴシック" charset="0"/>
              </a:rPr>
              <a:t>dell</a:t>
            </a:r>
            <a:r>
              <a:rPr lang="ja-JP" altLang="it-IT" sz="2800" dirty="0">
                <a:ea typeface="ＭＳ Ｐゴシック" charset="0"/>
                <a:cs typeface="ＭＳ Ｐゴシック" charset="0"/>
              </a:rPr>
              <a:t>’</a:t>
            </a:r>
            <a:r>
              <a:rPr lang="it-IT" sz="2800" dirty="0">
                <a:ea typeface="ＭＳ Ｐゴシック" charset="0"/>
                <a:cs typeface="ＭＳ Ｐゴシック" charset="0"/>
              </a:rPr>
              <a:t>O</a:t>
            </a:r>
            <a:r>
              <a:rPr lang="it-IT" sz="2800" baseline="-25000" dirty="0">
                <a:ea typeface="ＭＳ Ｐゴシック" charset="0"/>
                <a:cs typeface="ＭＳ Ｐゴシック" charset="0"/>
              </a:rPr>
              <a:t>2</a:t>
            </a:r>
            <a:r>
              <a:rPr lang="it-IT" sz="2800" dirty="0">
                <a:ea typeface="ＭＳ Ｐゴシック" charset="0"/>
                <a:cs typeface="ＭＳ Ｐゴシック" charset="0"/>
              </a:rPr>
              <a:t> è trasportato </a:t>
            </a:r>
            <a:r>
              <a:rPr lang="it-IT" sz="2800" dirty="0" err="1">
                <a:ea typeface="ＭＳ Ｐゴシック" charset="0"/>
                <a:cs typeface="ＭＳ Ｐゴシック" charset="0"/>
              </a:rPr>
              <a:t>dall</a:t>
            </a:r>
            <a:r>
              <a:rPr lang="ja-JP" altLang="it-IT" sz="2800" dirty="0">
                <a:ea typeface="ＭＳ Ｐゴシック" charset="0"/>
                <a:cs typeface="ＭＳ Ｐゴシック" charset="0"/>
              </a:rPr>
              <a:t>’</a:t>
            </a:r>
            <a:r>
              <a:rPr lang="it-IT" sz="2800" b="1" dirty="0">
                <a:solidFill>
                  <a:srgbClr val="FEA022"/>
                </a:solidFill>
                <a:ea typeface="ＭＳ Ｐゴシック" charset="0"/>
                <a:cs typeface="ＭＳ Ｐゴシック" charset="0"/>
              </a:rPr>
              <a:t>emoglobina</a:t>
            </a:r>
            <a:r>
              <a:rPr lang="it-IT" sz="2800" dirty="0">
                <a:ea typeface="ＭＳ Ｐゴシック" charset="0"/>
                <a:cs typeface="ＭＳ Ｐゴシック" charset="0"/>
              </a:rPr>
              <a:t> in forma di ossiemoglobina </a:t>
            </a:r>
            <a:r>
              <a:rPr lang="it-IT" sz="2800" dirty="0" err="1">
                <a:ea typeface="ＭＳ Ｐゴシック" charset="0"/>
                <a:cs typeface="ＭＳ Ｐゴシック" charset="0"/>
              </a:rPr>
              <a:t>all</a:t>
            </a:r>
            <a:r>
              <a:rPr lang="ja-JP" altLang="it-IT" sz="2800" dirty="0">
                <a:ea typeface="ＭＳ Ｐゴシック" charset="0"/>
                <a:cs typeface="ＭＳ Ｐゴシック" charset="0"/>
              </a:rPr>
              <a:t>’</a:t>
            </a:r>
            <a:r>
              <a:rPr lang="it-IT" sz="2800" dirty="0">
                <a:ea typeface="ＭＳ Ｐゴシック" charset="0"/>
                <a:cs typeface="ＭＳ Ｐゴシック" charset="0"/>
              </a:rPr>
              <a:t>interno dei globuli rossi; la maggior parte della CO</a:t>
            </a:r>
            <a:r>
              <a:rPr lang="it-IT" sz="2800" baseline="-25000" dirty="0">
                <a:ea typeface="ＭＳ Ｐゴシック" charset="0"/>
                <a:cs typeface="ＭＳ Ｐゴシック" charset="0"/>
              </a:rPr>
              <a:t>2</a:t>
            </a:r>
            <a:r>
              <a:rPr lang="it-IT" sz="2800" dirty="0">
                <a:ea typeface="ＭＳ Ｐゴシック" charset="0"/>
                <a:cs typeface="ＭＳ Ｐゴシック" charset="0"/>
              </a:rPr>
              <a:t> è trasportata nel plasma sanguigno sotto forma di ioni bicarbonato.</a:t>
            </a:r>
            <a:endParaRPr lang="it-IT" sz="2800" baseline="-250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876778" y="1030111"/>
            <a:ext cx="54059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 smtClean="0">
                <a:solidFill>
                  <a:schemeClr val="accent6"/>
                </a:solidFill>
                <a:latin typeface="+mj-lt"/>
              </a:rPr>
              <a:t>6. Il Trasporto dei gas</a:t>
            </a:r>
            <a:endParaRPr lang="it-IT" sz="4000" b="1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754879" y="-14111"/>
            <a:ext cx="3313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Dott. Matteo Balocco</a:t>
            </a:r>
          </a:p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Corso maestri  yoga </a:t>
            </a:r>
            <a:endParaRPr lang="it-IT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3671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4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6" t="29608" r="54800" b="44829"/>
          <a:stretch>
            <a:fillRect/>
          </a:stretch>
        </p:blipFill>
        <p:spPr bwMode="auto">
          <a:xfrm>
            <a:off x="909813" y="831144"/>
            <a:ext cx="7405010" cy="5674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4754879" y="-14111"/>
            <a:ext cx="3313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Dott. Matteo Balocco</a:t>
            </a:r>
          </a:p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Corso maestri  yoga </a:t>
            </a:r>
            <a:endParaRPr lang="it-IT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4011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6"/>
          <p:cNvSpPr>
            <a:spLocks noGrp="1"/>
          </p:cNvSpPr>
          <p:nvPr>
            <p:ph idx="1"/>
          </p:nvPr>
        </p:nvSpPr>
        <p:spPr>
          <a:xfrm>
            <a:off x="626533" y="1600200"/>
            <a:ext cx="7924800" cy="4114800"/>
          </a:xfrm>
        </p:spPr>
        <p:txBody>
          <a:bodyPr>
            <a:normAutofit/>
          </a:bodyPr>
          <a:lstStyle/>
          <a:p>
            <a:pPr marL="0" indent="0"/>
            <a:r>
              <a:rPr lang="it-IT" sz="2800" dirty="0">
                <a:ea typeface="ＭＳ Ｐゴシック" charset="0"/>
                <a:cs typeface="ＭＳ Ｐゴシック" charset="0"/>
              </a:rPr>
              <a:t>Oltre alla pressione parziale </a:t>
            </a:r>
            <a:r>
              <a:rPr lang="it-IT" sz="2800" dirty="0" err="1">
                <a:ea typeface="ＭＳ Ｐゴシック" charset="0"/>
                <a:cs typeface="ＭＳ Ｐゴシック" charset="0"/>
              </a:rPr>
              <a:t>dell</a:t>
            </a:r>
            <a:r>
              <a:rPr lang="ja-JP" altLang="it-IT" sz="2800" dirty="0">
                <a:ea typeface="ＭＳ Ｐゴシック" charset="0"/>
                <a:cs typeface="ＭＳ Ｐゴシック" charset="0"/>
              </a:rPr>
              <a:t>’</a:t>
            </a:r>
            <a:r>
              <a:rPr lang="it-IT" sz="2800" dirty="0">
                <a:ea typeface="ＭＳ Ｐゴシック" charset="0"/>
                <a:cs typeface="ＭＳ Ｐゴシック" charset="0"/>
              </a:rPr>
              <a:t>O</a:t>
            </a:r>
            <a:r>
              <a:rPr lang="it-IT" sz="2800" baseline="-25000" dirty="0">
                <a:ea typeface="ＭＳ Ｐゴシック" charset="0"/>
                <a:cs typeface="ＭＳ Ｐゴシック" charset="0"/>
              </a:rPr>
              <a:t>2</a:t>
            </a:r>
            <a:r>
              <a:rPr lang="it-IT" sz="2800" dirty="0">
                <a:ea typeface="ＭＳ Ｐゴシック" charset="0"/>
                <a:cs typeface="ＭＳ Ｐゴシック" charset="0"/>
              </a:rPr>
              <a:t> altri fattori influiscono sulla quantità di O</a:t>
            </a:r>
            <a:r>
              <a:rPr lang="it-IT" sz="2800" baseline="-25000" dirty="0">
                <a:ea typeface="ＭＳ Ｐゴシック" charset="0"/>
                <a:cs typeface="ＭＳ Ｐゴシック" charset="0"/>
              </a:rPr>
              <a:t>2 </a:t>
            </a:r>
            <a:r>
              <a:rPr lang="it-IT" sz="2800" dirty="0">
                <a:ea typeface="ＭＳ Ｐゴシック" charset="0"/>
                <a:cs typeface="ＭＳ Ｐゴシック" charset="0"/>
              </a:rPr>
              <a:t> rilasciata </a:t>
            </a:r>
            <a:r>
              <a:rPr lang="it-IT" sz="2800" dirty="0" err="1">
                <a:ea typeface="ＭＳ Ｐゴシック" charset="0"/>
                <a:cs typeface="ＭＳ Ｐゴシック" charset="0"/>
              </a:rPr>
              <a:t>dall</a:t>
            </a:r>
            <a:r>
              <a:rPr lang="ja-JP" altLang="it-IT" sz="2800" dirty="0">
                <a:ea typeface="ＭＳ Ｐゴシック" charset="0"/>
                <a:cs typeface="ＭＳ Ｐゴシック" charset="0"/>
              </a:rPr>
              <a:t>’</a:t>
            </a:r>
            <a:r>
              <a:rPr lang="it-IT" sz="2800" dirty="0">
                <a:ea typeface="ＭＳ Ｐゴシック" charset="0"/>
                <a:cs typeface="ＭＳ Ｐゴシック" charset="0"/>
              </a:rPr>
              <a:t>emoglobina e sono</a:t>
            </a:r>
            <a:r>
              <a:rPr lang="it-IT" sz="2800" dirty="0" smtClean="0">
                <a:ea typeface="ＭＳ Ｐゴシック" charset="0"/>
                <a:cs typeface="ＭＳ Ｐゴシック" charset="0"/>
              </a:rPr>
              <a:t>:</a:t>
            </a:r>
          </a:p>
          <a:p>
            <a:pPr marL="0" indent="0"/>
            <a:endParaRPr lang="it-IT" sz="2800" dirty="0"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Char char="•"/>
            </a:pPr>
            <a:r>
              <a:rPr lang="it-IT" sz="2800" dirty="0">
                <a:ea typeface="ＭＳ Ｐゴシック" charset="0"/>
                <a:cs typeface="ＭＳ Ｐゴシック" charset="0"/>
              </a:rPr>
              <a:t>la presenza di diossido di carbonio;</a:t>
            </a:r>
          </a:p>
          <a:p>
            <a:pPr marL="0" indent="0">
              <a:buFontTx/>
              <a:buChar char="•"/>
            </a:pPr>
            <a:r>
              <a:rPr lang="it-IT" sz="2800" dirty="0">
                <a:ea typeface="ＭＳ Ｐゴシック" charset="0"/>
                <a:cs typeface="ＭＳ Ｐゴシック" charset="0"/>
              </a:rPr>
              <a:t>l</a:t>
            </a:r>
            <a:r>
              <a:rPr lang="ja-JP" altLang="it-IT" sz="2800" dirty="0">
                <a:ea typeface="ＭＳ Ｐゴシック" charset="0"/>
                <a:cs typeface="ＭＳ Ｐゴシック" charset="0"/>
              </a:rPr>
              <a:t>’</a:t>
            </a:r>
            <a:r>
              <a:rPr lang="it-IT" sz="2800" dirty="0">
                <a:ea typeface="ＭＳ Ｐゴシック" charset="0"/>
                <a:cs typeface="ＭＳ Ｐゴシック" charset="0"/>
              </a:rPr>
              <a:t>acidità;</a:t>
            </a:r>
          </a:p>
          <a:p>
            <a:pPr marL="0" indent="0">
              <a:buFontTx/>
              <a:buChar char="•"/>
            </a:pPr>
            <a:r>
              <a:rPr lang="it-IT" sz="2800" dirty="0">
                <a:ea typeface="ＭＳ Ｐゴシック" charset="0"/>
                <a:cs typeface="ＭＳ Ｐゴシック" charset="0"/>
              </a:rPr>
              <a:t>la temperatura.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754879" y="-14111"/>
            <a:ext cx="3313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Dott. Matteo Balocco</a:t>
            </a:r>
          </a:p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Corso maestri  yoga </a:t>
            </a:r>
            <a:endParaRPr lang="it-IT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3065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6"/>
          <p:cNvSpPr>
            <a:spLocks noGrp="1"/>
          </p:cNvSpPr>
          <p:nvPr>
            <p:ph idx="1"/>
          </p:nvPr>
        </p:nvSpPr>
        <p:spPr>
          <a:xfrm>
            <a:off x="598311" y="1634067"/>
            <a:ext cx="7924800" cy="4114800"/>
          </a:xfrm>
        </p:spPr>
        <p:txBody>
          <a:bodyPr>
            <a:normAutofit/>
          </a:bodyPr>
          <a:lstStyle/>
          <a:p>
            <a:pPr marL="0" indent="0"/>
            <a:r>
              <a:rPr lang="it-IT" sz="2800" dirty="0">
                <a:ea typeface="ＭＳ Ｐゴシック" charset="0"/>
                <a:cs typeface="ＭＳ Ｐゴシック" charset="0"/>
              </a:rPr>
              <a:t>Il diossido di carbonio si trova nel sangue in tre forme </a:t>
            </a:r>
            <a:r>
              <a:rPr lang="it-IT" sz="2800" dirty="0" smtClean="0">
                <a:ea typeface="ＭＳ Ｐゴシック" charset="0"/>
                <a:cs typeface="ＭＳ Ｐゴシック" charset="0"/>
              </a:rPr>
              <a:t>principali:</a:t>
            </a:r>
          </a:p>
          <a:p>
            <a:pPr marL="0" indent="0"/>
            <a:endParaRPr lang="it-IT" sz="2800" dirty="0"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Char char="•"/>
            </a:pPr>
            <a:r>
              <a:rPr lang="it-IT" sz="2800" dirty="0">
                <a:ea typeface="ＭＳ Ｐゴシック" charset="0"/>
                <a:cs typeface="ＭＳ Ｐゴシック" charset="0"/>
              </a:rPr>
              <a:t>libero nel plasma sanguigno;</a:t>
            </a:r>
          </a:p>
          <a:p>
            <a:pPr marL="0" indent="0">
              <a:buFontTx/>
              <a:buChar char="•"/>
            </a:pPr>
            <a:r>
              <a:rPr lang="it-IT" sz="2800" dirty="0">
                <a:ea typeface="ＭＳ Ｐゴシック" charset="0"/>
                <a:cs typeface="ＭＳ Ｐゴシック" charset="0"/>
              </a:rPr>
              <a:t>legato ad amminoacidi ematici;</a:t>
            </a:r>
          </a:p>
          <a:p>
            <a:pPr marL="0" indent="0">
              <a:buFontTx/>
              <a:buChar char="•"/>
            </a:pPr>
            <a:r>
              <a:rPr lang="it-IT" sz="2800" dirty="0">
                <a:ea typeface="ＭＳ Ｐゴシック" charset="0"/>
                <a:cs typeface="ＭＳ Ｐゴシック" charset="0"/>
              </a:rPr>
              <a:t>come ioni bicarbonato.</a:t>
            </a:r>
          </a:p>
          <a:p>
            <a:pPr marL="0" indent="0"/>
            <a:endParaRPr lang="it-IT" sz="28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754879" y="-14111"/>
            <a:ext cx="3313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Dott. Matteo Balocco</a:t>
            </a:r>
          </a:p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Corso maestri  yoga </a:t>
            </a:r>
            <a:endParaRPr lang="it-IT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1846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03578"/>
            <a:ext cx="8229600" cy="914400"/>
          </a:xfrm>
        </p:spPr>
        <p:txBody>
          <a:bodyPr/>
          <a:lstStyle/>
          <a:p>
            <a:pPr algn="ctr"/>
            <a:r>
              <a:rPr lang="it-IT" b="1" dirty="0">
                <a:solidFill>
                  <a:srgbClr val="FEA022"/>
                </a:solidFill>
                <a:ea typeface="ＭＳ Ｐゴシック" charset="0"/>
                <a:cs typeface="ＭＳ Ｐゴシック" charset="0"/>
              </a:rPr>
              <a:t>7. Il controllo della respirazione</a:t>
            </a:r>
          </a:p>
        </p:txBody>
      </p:sp>
      <p:sp>
        <p:nvSpPr>
          <p:cNvPr id="5" name="Content Placeholder 6"/>
          <p:cNvSpPr>
            <a:spLocks noGrp="1"/>
          </p:cNvSpPr>
          <p:nvPr>
            <p:ph idx="1"/>
          </p:nvPr>
        </p:nvSpPr>
        <p:spPr>
          <a:xfrm>
            <a:off x="457200" y="1351845"/>
            <a:ext cx="8122356" cy="4114800"/>
          </a:xfrm>
        </p:spPr>
        <p:txBody>
          <a:bodyPr>
            <a:noAutofit/>
          </a:bodyPr>
          <a:lstStyle/>
          <a:p>
            <a:pPr marL="0" indent="0"/>
            <a:r>
              <a:rPr lang="it-IT" sz="2800" dirty="0">
                <a:ea typeface="ＭＳ Ｐゴシック" charset="0"/>
                <a:cs typeface="ＭＳ Ｐゴシック" charset="0"/>
              </a:rPr>
              <a:t>Il ritmo di base della respirazione è controllato da gruppi di neuroni situati nel tronco encefalico. </a:t>
            </a:r>
          </a:p>
          <a:p>
            <a:pPr marL="0" indent="0"/>
            <a:r>
              <a:rPr lang="it-IT" sz="2800" dirty="0">
                <a:ea typeface="ＭＳ Ｐゴシック" charset="0"/>
                <a:cs typeface="ＭＳ Ｐゴシック" charset="0"/>
              </a:rPr>
              <a:t>L</a:t>
            </a:r>
            <a:r>
              <a:rPr lang="ja-JP" altLang="it-IT" sz="2800" dirty="0">
                <a:ea typeface="ＭＳ Ｐゴシック" charset="0"/>
                <a:cs typeface="ＭＳ Ｐゴシック" charset="0"/>
              </a:rPr>
              <a:t>’</a:t>
            </a:r>
            <a:r>
              <a:rPr lang="it-IT" sz="2800" dirty="0">
                <a:ea typeface="ＭＳ Ｐゴシック" charset="0"/>
                <a:cs typeface="ＭＳ Ｐゴシック" charset="0"/>
              </a:rPr>
              <a:t>area da cui provengono gli impulsi nervosi è chiamata </a:t>
            </a:r>
            <a:r>
              <a:rPr lang="it-IT" sz="2800" b="1" dirty="0">
                <a:solidFill>
                  <a:srgbClr val="FEA022"/>
                </a:solidFill>
                <a:ea typeface="ＭＳ Ｐゴシック" charset="0"/>
                <a:cs typeface="ＭＳ Ｐゴシック" charset="0"/>
              </a:rPr>
              <a:t>centro</a:t>
            </a:r>
            <a:r>
              <a:rPr lang="it-IT" sz="2800" dirty="0">
                <a:solidFill>
                  <a:srgbClr val="FEA022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it-IT" sz="2800" b="1" dirty="0">
                <a:solidFill>
                  <a:srgbClr val="FEA022"/>
                </a:solidFill>
                <a:ea typeface="ＭＳ Ｐゴシック" charset="0"/>
                <a:cs typeface="ＭＳ Ｐゴシック" charset="0"/>
              </a:rPr>
              <a:t>respiratorio</a:t>
            </a:r>
            <a:r>
              <a:rPr lang="it-IT" sz="2800" dirty="0">
                <a:solidFill>
                  <a:srgbClr val="FEA022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it-IT" sz="2800" dirty="0">
                <a:ea typeface="ＭＳ Ｐゴシック" charset="0"/>
                <a:cs typeface="ＭＳ Ｐゴシック" charset="0"/>
              </a:rPr>
              <a:t>e consiste di neuroni presenti nel midollo allungato e nel ponte.</a:t>
            </a:r>
          </a:p>
          <a:p>
            <a:pPr marL="0" indent="0"/>
            <a:r>
              <a:rPr lang="it-IT" sz="2800" dirty="0">
                <a:ea typeface="ＭＳ Ｐゴシック" charset="0"/>
                <a:cs typeface="ＭＳ Ｐゴシック" charset="0"/>
              </a:rPr>
              <a:t>I centri della ritmicità respiratoria del midollo controllano il ritmo di base della respirazione; al suo interno ci sono i </a:t>
            </a:r>
            <a:r>
              <a:rPr lang="it-IT" sz="2800" b="1" dirty="0">
                <a:ea typeface="ＭＳ Ｐゴシック" charset="0"/>
                <a:cs typeface="ＭＳ Ｐゴシック" charset="0"/>
              </a:rPr>
              <a:t>centri espiratori </a:t>
            </a:r>
            <a:r>
              <a:rPr lang="it-IT" sz="2800" dirty="0">
                <a:ea typeface="ＭＳ Ｐゴシック" charset="0"/>
                <a:cs typeface="ＭＳ Ｐゴシック" charset="0"/>
              </a:rPr>
              <a:t>e </a:t>
            </a:r>
            <a:r>
              <a:rPr lang="it-IT" sz="2800" b="1" dirty="0">
                <a:ea typeface="ＭＳ Ｐゴシック" charset="0"/>
                <a:cs typeface="ＭＳ Ｐゴシック" charset="0"/>
              </a:rPr>
              <a:t>inspiratori</a:t>
            </a:r>
            <a:r>
              <a:rPr lang="it-IT" sz="2800" dirty="0">
                <a:ea typeface="ＭＳ Ｐゴシック" charset="0"/>
                <a:cs typeface="ＭＳ Ｐゴシック" charset="0"/>
              </a:rPr>
              <a:t>.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4754879" y="-14111"/>
            <a:ext cx="3313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Dott. Matteo Balocco</a:t>
            </a:r>
          </a:p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Corso maestri  yoga </a:t>
            </a:r>
            <a:endParaRPr lang="it-IT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880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igura12.10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2422" y="2413000"/>
            <a:ext cx="5244688" cy="4112331"/>
          </a:xfrm>
          <a:prstGeom prst="rect">
            <a:avLst/>
          </a:prstGeom>
          <a:ln>
            <a:solidFill>
              <a:srgbClr val="808080"/>
            </a:solidFill>
          </a:ln>
          <a:effectLst>
            <a:outerShdw blurRad="63500" dist="38099" dir="2700000" algn="ctr" rotWithShape="0">
              <a:srgbClr val="808080">
                <a:alpha val="74998"/>
              </a:srgbClr>
            </a:outerShdw>
          </a:effectLst>
        </p:spPr>
      </p:pic>
      <p:sp>
        <p:nvSpPr>
          <p:cNvPr id="5" name="Content Placeholder 6"/>
          <p:cNvSpPr>
            <a:spLocks noGrp="1"/>
          </p:cNvSpPr>
          <p:nvPr>
            <p:ph idx="1"/>
          </p:nvPr>
        </p:nvSpPr>
        <p:spPr>
          <a:xfrm>
            <a:off x="457200" y="697089"/>
            <a:ext cx="8235244" cy="2040467"/>
          </a:xfrm>
        </p:spPr>
        <p:txBody>
          <a:bodyPr>
            <a:noAutofit/>
          </a:bodyPr>
          <a:lstStyle/>
          <a:p>
            <a:pPr marL="0" indent="0"/>
            <a:r>
              <a:rPr lang="it-IT" sz="2800" dirty="0">
                <a:ea typeface="ＭＳ Ｐゴシック" charset="0"/>
                <a:cs typeface="ＭＳ Ｐゴシック" charset="0"/>
              </a:rPr>
              <a:t>Durante la normale respirazione tranquilla, il centro espiatorio è inattivo. Durante la respirazione forzata, il centro inspiratorio attiva il centro espiratorio.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4754879" y="-14111"/>
            <a:ext cx="3313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Dott. Matteo Balocco</a:t>
            </a:r>
          </a:p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Corso maestri  yoga </a:t>
            </a:r>
            <a:endParaRPr lang="it-IT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8592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6"/>
          <p:cNvSpPr>
            <a:spLocks noGrp="1"/>
          </p:cNvSpPr>
          <p:nvPr>
            <p:ph idx="1"/>
          </p:nvPr>
        </p:nvSpPr>
        <p:spPr>
          <a:xfrm>
            <a:off x="457200" y="1317978"/>
            <a:ext cx="8229600" cy="4114800"/>
          </a:xfrm>
        </p:spPr>
        <p:txBody>
          <a:bodyPr>
            <a:normAutofit fontScale="92500" lnSpcReduction="10000"/>
          </a:bodyPr>
          <a:lstStyle/>
          <a:p>
            <a:pPr marL="0" indent="0"/>
            <a:r>
              <a:rPr lang="it-IT" sz="2800" dirty="0">
                <a:ea typeface="ＭＳ Ｐゴシック" charset="0"/>
                <a:cs typeface="ＭＳ Ｐゴシック" charset="0"/>
              </a:rPr>
              <a:t>Sebbene il ritmo di base sia regolato e coordinato dal centro inspiratorio, esso può essere modificato in risposta a stimoli provenienti da altre regioni del cervello, a recettori nel sistema nervoso periferico e ad altri fattori</a:t>
            </a:r>
            <a:r>
              <a:rPr lang="it-IT" sz="2800" dirty="0" smtClean="0">
                <a:ea typeface="ＭＳ Ｐゴシック" charset="0"/>
                <a:cs typeface="ＭＳ Ｐゴシック" charset="0"/>
              </a:rPr>
              <a:t>:</a:t>
            </a:r>
          </a:p>
          <a:p>
            <a:pPr marL="0" indent="0"/>
            <a:endParaRPr lang="it-IT" sz="2800" dirty="0"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Char char="•"/>
            </a:pPr>
            <a:r>
              <a:rPr lang="it-IT" sz="2800" dirty="0">
                <a:solidFill>
                  <a:srgbClr val="FEA022"/>
                </a:solidFill>
                <a:ea typeface="ＭＳ Ｐゴシック" charset="0"/>
                <a:cs typeface="ＭＳ Ｐゴシック" charset="0"/>
              </a:rPr>
              <a:t>l</a:t>
            </a:r>
            <a:r>
              <a:rPr lang="ja-JP" altLang="it-IT" sz="2800" dirty="0">
                <a:solidFill>
                  <a:srgbClr val="FEA022"/>
                </a:solidFill>
                <a:ea typeface="ＭＳ Ｐゴシック" charset="0"/>
                <a:cs typeface="ＭＳ Ｐゴシック" charset="0"/>
              </a:rPr>
              <a:t>’</a:t>
            </a:r>
            <a:r>
              <a:rPr lang="it-IT" sz="2800" b="1" dirty="0">
                <a:solidFill>
                  <a:srgbClr val="FEA022"/>
                </a:solidFill>
                <a:ea typeface="ＭＳ Ｐゴシック" charset="0"/>
                <a:cs typeface="ＭＳ Ｐゴシック" charset="0"/>
              </a:rPr>
              <a:t>influenza della corteccia</a:t>
            </a:r>
            <a:r>
              <a:rPr lang="it-IT" sz="2800" dirty="0">
                <a:solidFill>
                  <a:srgbClr val="FEA022"/>
                </a:solidFill>
                <a:ea typeface="ＭＳ Ｐゴシック" charset="0"/>
                <a:cs typeface="ＭＳ Ｐゴシック" charset="0"/>
              </a:rPr>
              <a:t>;</a:t>
            </a:r>
          </a:p>
          <a:p>
            <a:pPr marL="0" indent="0">
              <a:buFontTx/>
              <a:buChar char="•"/>
            </a:pPr>
            <a:r>
              <a:rPr lang="it-IT" sz="2800" dirty="0">
                <a:ea typeface="ＭＳ Ｐゴシック" charset="0"/>
                <a:cs typeface="ＭＳ Ｐゴシック" charset="0"/>
              </a:rPr>
              <a:t>la </a:t>
            </a:r>
            <a:r>
              <a:rPr lang="it-IT" sz="2800" b="1" dirty="0">
                <a:solidFill>
                  <a:srgbClr val="FEA022"/>
                </a:solidFill>
                <a:ea typeface="ＭＳ Ｐゴシック" charset="0"/>
                <a:cs typeface="ＭＳ Ｐゴシック" charset="0"/>
              </a:rPr>
              <a:t>regolazione dei</a:t>
            </a:r>
            <a:r>
              <a:rPr lang="it-IT" sz="2800" dirty="0">
                <a:solidFill>
                  <a:srgbClr val="FEA022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it-IT" sz="2800" b="1" dirty="0">
                <a:solidFill>
                  <a:srgbClr val="FEA022"/>
                </a:solidFill>
                <a:ea typeface="ＭＳ Ｐゴシック" charset="0"/>
                <a:cs typeface="ＭＳ Ｐゴシック" charset="0"/>
              </a:rPr>
              <a:t>chemiocettori</a:t>
            </a:r>
            <a:r>
              <a:rPr lang="it-IT" sz="2800" dirty="0">
                <a:solidFill>
                  <a:srgbClr val="FEA022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it-IT" sz="2800" dirty="0">
                <a:ea typeface="ＭＳ Ｐゴシック" charset="0"/>
                <a:cs typeface="ＭＳ Ｐゴシック" charset="0"/>
              </a:rPr>
              <a:t>che determinano quanto velocemente e profondamente si deve respirare.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754879" y="-14111"/>
            <a:ext cx="3313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Dott. Matteo Balocco</a:t>
            </a:r>
          </a:p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Corso maestri  yoga </a:t>
            </a:r>
            <a:endParaRPr lang="it-IT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9012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14800"/>
          </a:xfrm>
        </p:spPr>
        <p:txBody>
          <a:bodyPr>
            <a:normAutofit fontScale="92500" lnSpcReduction="10000"/>
          </a:bodyPr>
          <a:lstStyle/>
          <a:p>
            <a:pPr marL="0" indent="0"/>
            <a:r>
              <a:rPr lang="it-IT" sz="2800" dirty="0">
                <a:ea typeface="ＭＳ Ｐゴシック" charset="0"/>
                <a:cs typeface="ＭＳ Ｐゴシック" charset="0"/>
              </a:rPr>
              <a:t>Altri fattori che influenzano la respirazione </a:t>
            </a:r>
            <a:r>
              <a:rPr lang="it-IT" sz="2800" dirty="0" smtClean="0">
                <a:ea typeface="ＭＳ Ｐゴシック" charset="0"/>
                <a:cs typeface="ＭＳ Ｐゴシック" charset="0"/>
              </a:rPr>
              <a:t>sono:</a:t>
            </a:r>
          </a:p>
          <a:p>
            <a:pPr marL="0" indent="0"/>
            <a:endParaRPr lang="it-IT" sz="2800" dirty="0"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Char char="•"/>
            </a:pPr>
            <a:r>
              <a:rPr lang="it-IT" sz="2800" dirty="0">
                <a:ea typeface="ＭＳ Ｐゴシック" charset="0"/>
                <a:cs typeface="ＭＳ Ｐゴシック" charset="0"/>
              </a:rPr>
              <a:t>la stimolazione del sistema limbico;</a:t>
            </a:r>
          </a:p>
          <a:p>
            <a:pPr marL="0" indent="0">
              <a:buFontTx/>
              <a:buChar char="•"/>
            </a:pPr>
            <a:r>
              <a:rPr lang="it-IT" sz="2800" dirty="0">
                <a:ea typeface="ＭＳ Ｐゴシック" charset="0"/>
                <a:cs typeface="ＭＳ Ｐゴシック" charset="0"/>
              </a:rPr>
              <a:t>la stimolazione della respirazione da parte dei propriocettori;</a:t>
            </a:r>
          </a:p>
          <a:p>
            <a:pPr marL="0" indent="0">
              <a:buFontTx/>
              <a:buChar char="•"/>
            </a:pPr>
            <a:r>
              <a:rPr lang="it-IT" sz="2800" dirty="0">
                <a:ea typeface="ＭＳ Ｐゴシック" charset="0"/>
                <a:cs typeface="ＭＳ Ｐゴシック" charset="0"/>
              </a:rPr>
              <a:t>la temperatura;</a:t>
            </a:r>
          </a:p>
          <a:p>
            <a:pPr marL="0" indent="0">
              <a:buFontTx/>
              <a:buChar char="•"/>
            </a:pPr>
            <a:r>
              <a:rPr lang="it-IT" sz="2800" dirty="0">
                <a:ea typeface="ＭＳ Ｐゴシック" charset="0"/>
                <a:cs typeface="ＭＳ Ｐゴシック" charset="0"/>
              </a:rPr>
              <a:t>il dolore;</a:t>
            </a:r>
          </a:p>
          <a:p>
            <a:pPr marL="0" indent="0">
              <a:buFontTx/>
              <a:buChar char="•"/>
            </a:pPr>
            <a:r>
              <a:rPr lang="it-IT" sz="2800" dirty="0">
                <a:ea typeface="ＭＳ Ｐゴシック" charset="0"/>
                <a:cs typeface="ＭＳ Ｐゴシック" charset="0"/>
              </a:rPr>
              <a:t>l</a:t>
            </a:r>
            <a:r>
              <a:rPr lang="ja-JP" altLang="it-IT" sz="2800" dirty="0">
                <a:ea typeface="ＭＳ Ｐゴシック" charset="0"/>
                <a:cs typeface="ＭＳ Ｐゴシック" charset="0"/>
              </a:rPr>
              <a:t>’</a:t>
            </a:r>
            <a:r>
              <a:rPr lang="it-IT" sz="2800" dirty="0">
                <a:ea typeface="ＭＳ Ｐゴシック" charset="0"/>
                <a:cs typeface="ＭＳ Ｐゴシック" charset="0"/>
              </a:rPr>
              <a:t>irritazione delle vie aeree;</a:t>
            </a:r>
          </a:p>
          <a:p>
            <a:pPr marL="0" indent="0">
              <a:buFontTx/>
              <a:buChar char="•"/>
            </a:pPr>
            <a:r>
              <a:rPr lang="it-IT" sz="2800" dirty="0">
                <a:ea typeface="ＭＳ Ｐゴシック" charset="0"/>
                <a:cs typeface="ＭＳ Ｐゴシック" charset="0"/>
              </a:rPr>
              <a:t>il riflesso da insufflazione.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754879" y="-14111"/>
            <a:ext cx="3313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Dott. Matteo Balocco</a:t>
            </a:r>
          </a:p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Corso maestri  yoga </a:t>
            </a:r>
            <a:endParaRPr lang="it-IT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8754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754879" y="-14111"/>
            <a:ext cx="3313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Dott. Matteo Balocco</a:t>
            </a:r>
          </a:p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Corso maestri  yoga </a:t>
            </a:r>
            <a:endParaRPr lang="it-IT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Immagine 4" descr="wpid-q5ewehqsln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528" y="705556"/>
            <a:ext cx="4961884" cy="578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39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98311" y="1007534"/>
            <a:ext cx="8229600" cy="914400"/>
          </a:xfrm>
        </p:spPr>
        <p:txBody>
          <a:bodyPr>
            <a:noAutofit/>
          </a:bodyPr>
          <a:lstStyle/>
          <a:p>
            <a:pPr algn="ctr"/>
            <a:r>
              <a:rPr lang="it-IT" b="1" dirty="0">
                <a:solidFill>
                  <a:schemeClr val="accent6"/>
                </a:solidFill>
                <a:ea typeface="ＭＳ Ｐゴシック" charset="0"/>
                <a:cs typeface="ＭＳ Ｐゴシック" charset="0"/>
              </a:rPr>
              <a:t>1. Le funzioni generali della respirazione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077156"/>
            <a:ext cx="8229600" cy="4114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dirty="0">
                <a:ea typeface="ＭＳ Ｐゴシック" charset="0"/>
                <a:cs typeface="ＭＳ Ｐゴシック" charset="0"/>
              </a:rPr>
              <a:t>L</a:t>
            </a:r>
            <a:r>
              <a:rPr lang="ja-JP" altLang="it-IT" dirty="0">
                <a:ea typeface="ＭＳ Ｐゴシック" charset="0"/>
                <a:cs typeface="ＭＳ Ｐゴシック" charset="0"/>
              </a:rPr>
              <a:t>’</a:t>
            </a:r>
            <a:r>
              <a:rPr lang="it-IT" dirty="0">
                <a:ea typeface="ＭＳ Ｐゴシック" charset="0"/>
                <a:cs typeface="ＭＳ Ｐゴシック" charset="0"/>
              </a:rPr>
              <a:t>intero processo degli scambi gassosi </a:t>
            </a:r>
            <a:r>
              <a:rPr lang="it-IT" dirty="0" err="1">
                <a:ea typeface="ＭＳ Ｐゴシック" charset="0"/>
                <a:cs typeface="ＭＳ Ｐゴシック" charset="0"/>
              </a:rPr>
              <a:t>nell</a:t>
            </a:r>
            <a:r>
              <a:rPr lang="ja-JP" altLang="it-IT" dirty="0">
                <a:ea typeface="ＭＳ Ｐゴシック" charset="0"/>
                <a:cs typeface="ＭＳ Ｐゴシック" charset="0"/>
              </a:rPr>
              <a:t>’</a:t>
            </a:r>
            <a:r>
              <a:rPr lang="it-IT" dirty="0">
                <a:ea typeface="ＭＳ Ｐゴシック" charset="0"/>
                <a:cs typeface="ＭＳ Ｐゴシック" charset="0"/>
              </a:rPr>
              <a:t>organismo, la</a:t>
            </a:r>
            <a:r>
              <a:rPr lang="it-IT" b="1" dirty="0">
                <a:ea typeface="ＭＳ Ｐゴシック" charset="0"/>
                <a:cs typeface="ＭＳ Ｐゴシック" charset="0"/>
              </a:rPr>
              <a:t> respirazione, </a:t>
            </a:r>
            <a:r>
              <a:rPr lang="it-IT" dirty="0">
                <a:ea typeface="ＭＳ Ｐゴシック" charset="0"/>
                <a:cs typeface="ＭＳ Ｐゴシック" charset="0"/>
              </a:rPr>
              <a:t>avviene in tre </a:t>
            </a:r>
            <a:r>
              <a:rPr lang="it-IT" dirty="0" smtClean="0">
                <a:ea typeface="ＭＳ Ｐゴシック" charset="0"/>
                <a:cs typeface="ＭＳ Ｐゴシック" charset="0"/>
              </a:rPr>
              <a:t>passaggi:</a:t>
            </a:r>
          </a:p>
          <a:p>
            <a:pPr marL="0" indent="0" algn="ctr"/>
            <a:endParaRPr lang="it-IT" dirty="0"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AutoNum type="arabicPeriod"/>
            </a:pPr>
            <a:r>
              <a:rPr lang="it-IT" dirty="0">
                <a:ea typeface="ＭＳ Ｐゴシック" charset="0"/>
                <a:cs typeface="ＭＳ Ｐゴシック" charset="0"/>
              </a:rPr>
              <a:t>la </a:t>
            </a:r>
            <a:r>
              <a:rPr lang="it-IT" b="1" dirty="0">
                <a:solidFill>
                  <a:srgbClr val="FEA022"/>
                </a:solidFill>
                <a:ea typeface="ＭＳ Ｐゴシック" charset="0"/>
                <a:cs typeface="ＭＳ Ｐゴシック" charset="0"/>
              </a:rPr>
              <a:t>ventilazione polmonare</a:t>
            </a:r>
            <a:r>
              <a:rPr lang="it-IT" dirty="0">
                <a:ea typeface="ＭＳ Ｐゴシック" charset="0"/>
                <a:cs typeface="ＭＳ Ｐゴシック" charset="0"/>
              </a:rPr>
              <a:t>, o </a:t>
            </a:r>
            <a:r>
              <a:rPr lang="it-IT" b="1" dirty="0">
                <a:solidFill>
                  <a:srgbClr val="FEA022"/>
                </a:solidFill>
                <a:ea typeface="ＭＳ Ｐゴシック" charset="0"/>
                <a:cs typeface="ＭＳ Ｐゴシック" charset="0"/>
              </a:rPr>
              <a:t>respirazione generale</a:t>
            </a:r>
            <a:r>
              <a:rPr lang="it-IT" dirty="0">
                <a:solidFill>
                  <a:srgbClr val="FEA022"/>
                </a:solidFill>
                <a:ea typeface="ＭＳ Ｐゴシック" charset="0"/>
                <a:cs typeface="ＭＳ Ｐゴシック" charset="0"/>
              </a:rPr>
              <a:t>: </a:t>
            </a:r>
            <a:r>
              <a:rPr lang="it-IT" dirty="0">
                <a:ea typeface="ＭＳ Ｐゴシック" charset="0"/>
                <a:cs typeface="ＭＳ Ｐゴシック" charset="0"/>
              </a:rPr>
              <a:t>è il flusso d</a:t>
            </a:r>
            <a:r>
              <a:rPr lang="ja-JP" altLang="it-IT" dirty="0">
                <a:ea typeface="ＭＳ Ｐゴシック" charset="0"/>
                <a:cs typeface="ＭＳ Ｐゴシック" charset="0"/>
              </a:rPr>
              <a:t>’</a:t>
            </a:r>
            <a:r>
              <a:rPr lang="it-IT" dirty="0">
                <a:ea typeface="ＭＳ Ｐゴシック" charset="0"/>
                <a:cs typeface="ＭＳ Ｐゴシック" charset="0"/>
              </a:rPr>
              <a:t>aria dentro e fuori dai polmoni;</a:t>
            </a:r>
          </a:p>
          <a:p>
            <a:pPr marL="0" indent="0">
              <a:buFontTx/>
              <a:buAutoNum type="arabicPeriod"/>
            </a:pPr>
            <a:r>
              <a:rPr lang="it-IT" dirty="0">
                <a:ea typeface="ＭＳ Ｐゴシック" charset="0"/>
                <a:cs typeface="ＭＳ Ｐゴシック" charset="0"/>
              </a:rPr>
              <a:t>la </a:t>
            </a:r>
            <a:r>
              <a:rPr lang="it-IT" b="1" dirty="0">
                <a:solidFill>
                  <a:srgbClr val="FEA022"/>
                </a:solidFill>
                <a:ea typeface="ＭＳ Ｐゴシック" charset="0"/>
                <a:cs typeface="ＭＳ Ｐゴシック" charset="0"/>
              </a:rPr>
              <a:t>respirazione esterna</a:t>
            </a:r>
            <a:r>
              <a:rPr lang="it-IT" dirty="0">
                <a:ea typeface="ＭＳ Ｐゴシック" charset="0"/>
                <a:cs typeface="ＭＳ Ｐゴシック" charset="0"/>
              </a:rPr>
              <a:t>: è lo scambio di gas che avviene tra gli alveoli polmonari e il sangue;</a:t>
            </a:r>
          </a:p>
          <a:p>
            <a:pPr marL="0" indent="0">
              <a:buFontTx/>
              <a:buAutoNum type="arabicPeriod"/>
            </a:pPr>
            <a:r>
              <a:rPr lang="it-IT" dirty="0">
                <a:ea typeface="ＭＳ Ｐゴシック" charset="0"/>
                <a:cs typeface="ＭＳ Ｐゴシック" charset="0"/>
              </a:rPr>
              <a:t>la </a:t>
            </a:r>
            <a:r>
              <a:rPr lang="it-IT" b="1" dirty="0">
                <a:solidFill>
                  <a:srgbClr val="FEA022"/>
                </a:solidFill>
                <a:ea typeface="ＭＳ Ｐゴシック" charset="0"/>
                <a:cs typeface="ＭＳ Ｐゴシック" charset="0"/>
              </a:rPr>
              <a:t>respirazione interna</a:t>
            </a:r>
            <a:r>
              <a:rPr lang="it-IT" b="1" dirty="0">
                <a:ea typeface="ＭＳ Ｐゴシック" charset="0"/>
                <a:cs typeface="ＭＳ Ｐゴシック" charset="0"/>
              </a:rPr>
              <a:t>: </a:t>
            </a:r>
            <a:r>
              <a:rPr lang="it-IT" dirty="0">
                <a:ea typeface="ＭＳ Ｐゴシック" charset="0"/>
                <a:cs typeface="ＭＳ Ｐゴシック" charset="0"/>
              </a:rPr>
              <a:t>è lo scambio di gas fra il sangue nei capillari e le cellule nei tessuti.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4754879" y="-14111"/>
            <a:ext cx="3313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Dott. Matteo Balocco</a:t>
            </a:r>
          </a:p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Corso maestri  </a:t>
            </a:r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yoga</a:t>
            </a:r>
            <a:endParaRPr lang="it-IT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481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999067"/>
            <a:ext cx="8229600" cy="914400"/>
          </a:xfrm>
        </p:spPr>
        <p:txBody>
          <a:bodyPr>
            <a:noAutofit/>
          </a:bodyPr>
          <a:lstStyle/>
          <a:p>
            <a:pPr algn="ctr"/>
            <a:r>
              <a:rPr lang="it-IT" b="1" dirty="0">
                <a:solidFill>
                  <a:schemeClr val="accent6"/>
                </a:solidFill>
                <a:latin typeface="Arial" charset="0"/>
                <a:ea typeface="ＭＳ Ｐゴシック" charset="0"/>
                <a:cs typeface="ＭＳ Ｐゴシック" charset="0"/>
              </a:rPr>
              <a:t>2. Gli organi </a:t>
            </a:r>
            <a:r>
              <a:rPr lang="it-IT" b="1" dirty="0" err="1">
                <a:solidFill>
                  <a:schemeClr val="accent6"/>
                </a:solidFill>
                <a:latin typeface="Arial" charset="0"/>
                <a:ea typeface="ＭＳ Ｐゴシック" charset="0"/>
                <a:cs typeface="ＭＳ Ｐゴシック" charset="0"/>
              </a:rPr>
              <a:t>dell</a:t>
            </a:r>
            <a:r>
              <a:rPr lang="ja-JP" altLang="it-IT" b="1" dirty="0">
                <a:solidFill>
                  <a:schemeClr val="accent6"/>
                </a:solidFill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it-IT" b="1" dirty="0">
                <a:solidFill>
                  <a:schemeClr val="accent6"/>
                </a:solidFill>
                <a:latin typeface="Arial" charset="0"/>
                <a:ea typeface="ＭＳ Ｐゴシック" charset="0"/>
                <a:cs typeface="ＭＳ Ｐゴシック" charset="0"/>
              </a:rPr>
              <a:t>apparato respiratorio superiore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54755" y="2308578"/>
            <a:ext cx="7896578" cy="4114800"/>
          </a:xfrm>
        </p:spPr>
        <p:txBody>
          <a:bodyPr>
            <a:noAutofit/>
          </a:bodyPr>
          <a:lstStyle/>
          <a:p>
            <a:pPr marL="0" indent="0" algn="ctr">
              <a:defRPr/>
            </a:pPr>
            <a:r>
              <a:rPr lang="it-IT" sz="2800" dirty="0" smtClean="0"/>
              <a:t>Strutturalmente l’apparato respiratorio consiste in due parti:</a:t>
            </a:r>
          </a:p>
          <a:p>
            <a:pPr marL="0" indent="0" algn="ctr">
              <a:defRPr/>
            </a:pPr>
            <a:endParaRPr lang="it-IT" sz="2800" dirty="0" smtClean="0"/>
          </a:p>
          <a:p>
            <a:pPr marL="723900" indent="-368300">
              <a:buFont typeface="Arial"/>
              <a:buChar char="•"/>
              <a:defRPr/>
            </a:pPr>
            <a:r>
              <a:rPr lang="it-IT" sz="2800" b="1" dirty="0" smtClean="0">
                <a:solidFill>
                  <a:srgbClr val="FEA022"/>
                </a:solidFill>
              </a:rPr>
              <a:t>la parte superiore</a:t>
            </a:r>
            <a:r>
              <a:rPr lang="it-IT" sz="2800" dirty="0" smtClean="0"/>
              <a:t>: comprende il naso, la faringe e le strutture associate;</a:t>
            </a:r>
          </a:p>
          <a:p>
            <a:pPr marL="723900" indent="-368300">
              <a:buFont typeface="Arial"/>
              <a:buChar char="•"/>
              <a:defRPr/>
            </a:pPr>
            <a:r>
              <a:rPr lang="it-IT" sz="2800" b="1" dirty="0" smtClean="0">
                <a:solidFill>
                  <a:srgbClr val="FEA022"/>
                </a:solidFill>
              </a:rPr>
              <a:t>la parte inferiore</a:t>
            </a:r>
            <a:r>
              <a:rPr lang="it-IT" sz="2800" dirty="0" smtClean="0"/>
              <a:t>: consiste di laringe, trachea, bronchi e polmoni.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4754879" y="-14111"/>
            <a:ext cx="3313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Dott. Matteo Balocco</a:t>
            </a:r>
          </a:p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Corso maestri  yoga </a:t>
            </a:r>
            <a:endParaRPr lang="it-IT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826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ap12_fig12.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4957" y="757725"/>
            <a:ext cx="5965042" cy="5712198"/>
          </a:xfrm>
          <a:prstGeom prst="rect">
            <a:avLst/>
          </a:prstGeom>
          <a:ln>
            <a:solidFill>
              <a:srgbClr val="808080"/>
            </a:solidFill>
          </a:ln>
          <a:effectLst>
            <a:outerShdw blurRad="63500" dist="38099" dir="2700000" algn="ctr" rotWithShape="0">
              <a:srgbClr val="808080">
                <a:alpha val="74998"/>
              </a:srgbClr>
            </a:outerShdw>
          </a:effectLst>
        </p:spPr>
      </p:pic>
      <p:sp>
        <p:nvSpPr>
          <p:cNvPr id="3" name="CasellaDiTesto 2"/>
          <p:cNvSpPr txBox="1"/>
          <p:nvPr/>
        </p:nvSpPr>
        <p:spPr>
          <a:xfrm>
            <a:off x="4754879" y="-14111"/>
            <a:ext cx="3313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Dott. Matteo Balocco</a:t>
            </a:r>
          </a:p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Corso maestri  yoga </a:t>
            </a:r>
            <a:endParaRPr lang="it-IT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731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2403b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3" b="3571"/>
          <a:stretch>
            <a:fillRect/>
          </a:stretch>
        </p:blipFill>
        <p:spPr>
          <a:xfrm>
            <a:off x="846667" y="710827"/>
            <a:ext cx="7538156" cy="5768996"/>
          </a:xfrm>
          <a:noFill/>
        </p:spPr>
      </p:pic>
      <p:sp>
        <p:nvSpPr>
          <p:cNvPr id="3" name="CasellaDiTesto 2"/>
          <p:cNvSpPr txBox="1"/>
          <p:nvPr/>
        </p:nvSpPr>
        <p:spPr>
          <a:xfrm>
            <a:off x="4754879" y="-14111"/>
            <a:ext cx="3313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Dott. Matteo Balocco</a:t>
            </a:r>
          </a:p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Corso maestri  yoga </a:t>
            </a:r>
            <a:endParaRPr lang="it-IT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24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114800"/>
          </a:xfrm>
        </p:spPr>
        <p:txBody>
          <a:bodyPr>
            <a:normAutofit/>
          </a:bodyPr>
          <a:lstStyle/>
          <a:p>
            <a:pPr marL="0" indent="0"/>
            <a:r>
              <a:rPr lang="it-IT" sz="2800" dirty="0">
                <a:ea typeface="ＭＳ Ｐゴシック" charset="0"/>
                <a:cs typeface="ＭＳ Ｐゴシック" charset="0"/>
              </a:rPr>
              <a:t>Il </a:t>
            </a:r>
            <a:r>
              <a:rPr lang="it-IT" sz="2800" b="1" dirty="0">
                <a:solidFill>
                  <a:srgbClr val="FEA022"/>
                </a:solidFill>
                <a:ea typeface="ＭＳ Ｐゴシック" charset="0"/>
                <a:cs typeface="ＭＳ Ｐゴシック" charset="0"/>
              </a:rPr>
              <a:t>naso</a:t>
            </a:r>
            <a:r>
              <a:rPr lang="it-IT" sz="2800" dirty="0">
                <a:ea typeface="ＭＳ Ｐゴシック" charset="0"/>
                <a:cs typeface="ＭＳ Ｐゴシック" charset="0"/>
              </a:rPr>
              <a:t> ha una porzione </a:t>
            </a:r>
            <a:r>
              <a:rPr lang="it-IT" sz="2800" b="1" dirty="0">
                <a:solidFill>
                  <a:srgbClr val="FEA022"/>
                </a:solidFill>
                <a:ea typeface="ＭＳ Ｐゴシック" charset="0"/>
                <a:cs typeface="ＭＳ Ｐゴシック" charset="0"/>
              </a:rPr>
              <a:t>esterna</a:t>
            </a:r>
            <a:r>
              <a:rPr lang="it-IT" sz="2800" dirty="0">
                <a:ea typeface="ＭＳ Ｐゴシック" charset="0"/>
                <a:cs typeface="ＭＳ Ｐゴシック" charset="0"/>
              </a:rPr>
              <a:t> visibile che consiste di osso e cartilagine e presenta due aperture dette </a:t>
            </a:r>
            <a:r>
              <a:rPr lang="it-IT" sz="2800" b="1" dirty="0">
                <a:solidFill>
                  <a:srgbClr val="FEA022"/>
                </a:solidFill>
                <a:ea typeface="ＭＳ Ｐゴシック" charset="0"/>
                <a:cs typeface="ＭＳ Ｐゴシック" charset="0"/>
              </a:rPr>
              <a:t>narici</a:t>
            </a:r>
            <a:r>
              <a:rPr lang="it-IT" sz="2800" b="1" dirty="0">
                <a:ea typeface="ＭＳ Ｐゴシック" charset="0"/>
                <a:cs typeface="ＭＳ Ｐゴシック" charset="0"/>
              </a:rPr>
              <a:t> </a:t>
            </a:r>
            <a:r>
              <a:rPr lang="it-IT" sz="2800" dirty="0">
                <a:ea typeface="ＭＳ Ｐゴシック" charset="0"/>
                <a:cs typeface="ＭＳ Ｐゴシック" charset="0"/>
              </a:rPr>
              <a:t>e una </a:t>
            </a:r>
            <a:r>
              <a:rPr lang="it-IT" sz="2800" b="1" dirty="0">
                <a:solidFill>
                  <a:srgbClr val="FEA022"/>
                </a:solidFill>
                <a:ea typeface="ＭＳ Ｐゴシック" charset="0"/>
                <a:cs typeface="ＭＳ Ｐゴシック" charset="0"/>
              </a:rPr>
              <a:t>interna</a:t>
            </a:r>
            <a:r>
              <a:rPr lang="it-IT" sz="2800" dirty="0">
                <a:ea typeface="ＭＳ Ｐゴシック" charset="0"/>
                <a:cs typeface="ＭＳ Ｐゴシック" charset="0"/>
              </a:rPr>
              <a:t> inserita al</a:t>
            </a:r>
            <a:r>
              <a:rPr lang="ja-JP" altLang="it-IT" sz="2800" dirty="0">
                <a:ea typeface="ＭＳ Ｐゴシック" charset="0"/>
                <a:cs typeface="ＭＳ Ｐゴシック" charset="0"/>
              </a:rPr>
              <a:t>’</a:t>
            </a:r>
            <a:r>
              <a:rPr lang="it-IT" sz="2800" dirty="0">
                <a:ea typeface="ＭＳ Ｐゴシック" charset="0"/>
                <a:cs typeface="ＭＳ Ｐゴシック" charset="0"/>
              </a:rPr>
              <a:t>interno della scatola cranica. </a:t>
            </a:r>
            <a:endParaRPr lang="it-IT" sz="2800" dirty="0" smtClean="0">
              <a:ea typeface="ＭＳ Ｐゴシック" charset="0"/>
              <a:cs typeface="ＭＳ Ｐゴシック" charset="0"/>
            </a:endParaRPr>
          </a:p>
          <a:p>
            <a:pPr marL="0" indent="0"/>
            <a:endParaRPr lang="it-IT" sz="2800" dirty="0">
              <a:ea typeface="ＭＳ Ｐゴシック" charset="0"/>
              <a:cs typeface="ＭＳ Ｐゴシック" charset="0"/>
            </a:endParaRPr>
          </a:p>
          <a:p>
            <a:pPr marL="0" indent="0"/>
            <a:r>
              <a:rPr lang="it-IT" sz="2800" dirty="0">
                <a:ea typeface="ＭＳ Ｐゴシック" charset="0"/>
                <a:cs typeface="ＭＳ Ｐゴシック" charset="0"/>
              </a:rPr>
              <a:t>Il naso interno è connesso da due aperture chiamate </a:t>
            </a:r>
            <a:r>
              <a:rPr lang="it-IT" sz="2800" b="1" dirty="0">
                <a:solidFill>
                  <a:srgbClr val="FEA022"/>
                </a:solidFill>
                <a:ea typeface="ＭＳ Ｐゴシック" charset="0"/>
                <a:cs typeface="ＭＳ Ｐゴシック" charset="0"/>
              </a:rPr>
              <a:t>coane</a:t>
            </a:r>
            <a:r>
              <a:rPr lang="it-IT" sz="2800" b="1" dirty="0">
                <a:ea typeface="ＭＳ Ｐゴシック" charset="0"/>
                <a:cs typeface="ＭＳ Ｐゴシック" charset="0"/>
              </a:rPr>
              <a:t>. </a:t>
            </a:r>
            <a:r>
              <a:rPr lang="it-IT" sz="2800" dirty="0">
                <a:ea typeface="ＭＳ Ｐゴシック" charset="0"/>
                <a:cs typeface="ＭＳ Ｐゴシック" charset="0"/>
              </a:rPr>
              <a:t>Lo spazio </a:t>
            </a:r>
            <a:r>
              <a:rPr lang="it-IT" sz="2800" dirty="0" err="1">
                <a:ea typeface="ＭＳ Ｐゴシック" charset="0"/>
                <a:cs typeface="ＭＳ Ｐゴシック" charset="0"/>
              </a:rPr>
              <a:t>all</a:t>
            </a:r>
            <a:r>
              <a:rPr lang="ja-JP" altLang="it-IT" sz="2800" dirty="0">
                <a:ea typeface="ＭＳ Ｐゴシック" charset="0"/>
                <a:cs typeface="ＭＳ Ｐゴシック" charset="0"/>
              </a:rPr>
              <a:t>’</a:t>
            </a:r>
            <a:r>
              <a:rPr lang="it-IT" sz="2800" dirty="0">
                <a:ea typeface="ＭＳ Ｐゴシック" charset="0"/>
                <a:cs typeface="ＭＳ Ｐゴシック" charset="0"/>
              </a:rPr>
              <a:t>interno del naso, chiamato </a:t>
            </a:r>
            <a:r>
              <a:rPr lang="it-IT" sz="2800" b="1" dirty="0">
                <a:solidFill>
                  <a:srgbClr val="FEA022"/>
                </a:solidFill>
                <a:ea typeface="ＭＳ Ｐゴシック" charset="0"/>
                <a:cs typeface="ＭＳ Ｐゴシック" charset="0"/>
              </a:rPr>
              <a:t>cavità</a:t>
            </a:r>
            <a:r>
              <a:rPr lang="it-IT" sz="2800" dirty="0">
                <a:solidFill>
                  <a:srgbClr val="FEA022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it-IT" sz="2800" b="1" dirty="0">
                <a:solidFill>
                  <a:srgbClr val="FEA022"/>
                </a:solidFill>
                <a:ea typeface="ＭＳ Ｐゴシック" charset="0"/>
                <a:cs typeface="ＭＳ Ｐゴシック" charset="0"/>
              </a:rPr>
              <a:t>nasale</a:t>
            </a:r>
            <a:r>
              <a:rPr lang="it-IT" sz="2800" dirty="0">
                <a:solidFill>
                  <a:srgbClr val="FEA022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it-IT" sz="2800" dirty="0">
                <a:ea typeface="ＭＳ Ｐゴシック" charset="0"/>
                <a:cs typeface="ＭＳ Ｐゴシック" charset="0"/>
              </a:rPr>
              <a:t>è posto al di sotto del cranio e sopra la cavità orale.</a:t>
            </a:r>
          </a:p>
          <a:p>
            <a:pPr marL="0" indent="0"/>
            <a:endParaRPr lang="it-IT" sz="2800" b="1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754879" y="-14111"/>
            <a:ext cx="3313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Dott. Matteo Balocco</a:t>
            </a:r>
          </a:p>
          <a:p>
            <a:pPr algn="ctr"/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Corso maestri  yoga </a:t>
            </a:r>
            <a:endParaRPr lang="it-IT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4023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1005</TotalTime>
  <Words>1554</Words>
  <Application>Microsoft Macintosh PowerPoint</Application>
  <PresentationFormat>Presentazione su schermo (4:3)</PresentationFormat>
  <Paragraphs>198</Paragraphs>
  <Slides>48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48</vt:i4>
      </vt:variant>
    </vt:vector>
  </HeadingPairs>
  <TitlesOfParts>
    <vt:vector size="49" baseType="lpstr">
      <vt:lpstr>Austin</vt:lpstr>
      <vt:lpstr>Corso di anatomia e fisiologia </vt:lpstr>
      <vt:lpstr>Presentazione di PowerPoint</vt:lpstr>
      <vt:lpstr>Presentazione di PowerPoint</vt:lpstr>
      <vt:lpstr>Presentazione di PowerPoint</vt:lpstr>
      <vt:lpstr>1. Le funzioni generali della respirazione</vt:lpstr>
      <vt:lpstr>2. Gli organi dell’apparato respiratorio superiore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3. Gli organi dell’apparato respiratorio inferiore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4. La ventilazione polmonare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5. Lo scambio dei gas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7. Il controllo della respirazione</vt:lpstr>
      <vt:lpstr>Presentazione di PowerPoint</vt:lpstr>
      <vt:lpstr>Presentazione di PowerPoint</vt:lpstr>
      <vt:lpstr>Presentazione di PowerPoint</vt:lpstr>
      <vt:lpstr>Presentazione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Corso di anatomia e fisiologia </dc:title>
  <dc:creator>matte</dc:creator>
  <cp:lastModifiedBy>matte</cp:lastModifiedBy>
  <cp:revision>38</cp:revision>
  <dcterms:created xsi:type="dcterms:W3CDTF">2017-08-31T14:09:31Z</dcterms:created>
  <dcterms:modified xsi:type="dcterms:W3CDTF">2017-09-08T09:18:15Z</dcterms:modified>
</cp:coreProperties>
</file>