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299" r:id="rId45"/>
    <p:sldId id="301" r:id="rId46"/>
    <p:sldId id="302" r:id="rId47"/>
    <p:sldId id="303" r:id="rId48"/>
    <p:sldId id="304" r:id="rId49"/>
    <p:sldId id="308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9" r:id="rId73"/>
    <p:sldId id="328" r:id="rId74"/>
    <p:sldId id="331" r:id="rId75"/>
    <p:sldId id="330" r:id="rId76"/>
    <p:sldId id="334" r:id="rId77"/>
    <p:sldId id="333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giugno 30,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giugno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giugno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giugno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giugno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giugno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giugno 30,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giugno 30,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giugno 30,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giugno 30,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giugno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giugno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33365" y="3157530"/>
            <a:ext cx="3313355" cy="198942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EA022"/>
                </a:solidFill>
              </a:rPr>
              <a:t>Corso di anatomia e fisiologia </a:t>
            </a:r>
            <a:endParaRPr lang="it-IT" sz="4000" b="1" dirty="0">
              <a:solidFill>
                <a:srgbClr val="FEA02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3365" y="239889"/>
            <a:ext cx="3313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1685A">
                    <a:lumMod val="50000"/>
                  </a:srgbClr>
                </a:solidFill>
                <a:latin typeface="Century Gothic"/>
              </a:rPr>
              <a:t>Dott. Matteo Balocco</a:t>
            </a:r>
          </a:p>
          <a:p>
            <a:pPr algn="ctr"/>
            <a:endParaRPr lang="it-IT" dirty="0">
              <a:solidFill>
                <a:srgbClr val="71685A">
                  <a:lumMod val="50000"/>
                </a:srgbClr>
              </a:solidFill>
              <a:latin typeface="Century Gothic"/>
            </a:endParaRPr>
          </a:p>
          <a:p>
            <a:pPr algn="ctr"/>
            <a:r>
              <a:rPr lang="it-IT" dirty="0">
                <a:solidFill>
                  <a:srgbClr val="71685A">
                    <a:lumMod val="50000"/>
                  </a:srgbClr>
                </a:solidFill>
                <a:latin typeface="Century Gothic"/>
              </a:rPr>
              <a:t>Corso maestri yoga </a:t>
            </a:r>
            <a:r>
              <a:rPr lang="it-IT" dirty="0" smtClean="0">
                <a:solidFill>
                  <a:srgbClr val="71685A">
                    <a:lumMod val="50000"/>
                  </a:srgbClr>
                </a:solidFill>
                <a:latin typeface="Century Gothic"/>
              </a:rPr>
              <a:t>2018</a:t>
            </a:r>
            <a:endParaRPr lang="it-IT" dirty="0">
              <a:solidFill>
                <a:srgbClr val="71685A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082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114800"/>
          </a:xfrm>
        </p:spPr>
        <p:txBody>
          <a:bodyPr/>
          <a:lstStyle/>
          <a:p>
            <a:pPr marL="812800" indent="-45720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Le suddivisioni primarie del sistema nervoso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sono:</a:t>
            </a:r>
          </a:p>
          <a:p>
            <a:pPr marL="812800" indent="-45720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812800" indent="-45720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sistema nervoso centrale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(SNC) che comprende encefalo e midollo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</a:p>
          <a:p>
            <a:pPr marL="812800" indent="-457200">
              <a:buFontTx/>
              <a:buChar char="•"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812800" indent="-45720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sistema nervoso periferico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(SNP) che include tutto il rimanente tessuto nervoso.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2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l-sistema-nervoso-centrale-appunti_1cf7fd03b3667a1e2aa4f52c838b8c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1" y="924984"/>
            <a:ext cx="7521029" cy="500537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5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rN94AEj3GM3Jc0CEevLdl5Cr3hy1jWteNl035mVx0MZQG1tYm71yI9UJRint038-sistema-nervoso-simpati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0" y="786927"/>
            <a:ext cx="5052583" cy="561603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0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5547" y="1275496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Le componenti del SNP sono tre: il sistema nervoso somatico (SNS), il sistema nervoso autonomo (SNA) e il sistema nervoso enterico (SNE).</a:t>
            </a:r>
          </a:p>
        </p:txBody>
      </p:sp>
      <p:pic>
        <p:nvPicPr>
          <p:cNvPr id="6" name="Picture 4" descr="cap6_fig6.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51" y="2857788"/>
            <a:ext cx="7832796" cy="2933413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4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3609" y="456164"/>
            <a:ext cx="8006824" cy="1143000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2. L</a:t>
            </a:r>
            <a:r>
              <a:rPr lang="ja-JP" altLang="it-IT" sz="3600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it-IT" sz="3600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istologia del tessuto nervoso</a:t>
            </a:r>
            <a:endParaRPr lang="it-IT" sz="3600" dirty="0">
              <a:solidFill>
                <a:schemeClr val="accent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3609" y="1758698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tessuto nervoso consiste in 2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tipi di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cellule: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neuroni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sono le unità di base di elaborazione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informazione del sistema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nervoso</a:t>
            </a:r>
          </a:p>
          <a:p>
            <a:pPr marL="0" indent="0">
              <a:buFontTx/>
              <a:buChar char="•"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cellule della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nevroglia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sostengono, nutrono, e proteggono i neuroni e mantengono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omeostasi del liquido interstiziale.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0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6663" y="1432728"/>
            <a:ext cx="8001000" cy="41148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neuroni constano di 3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parti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riconoscibili: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corpo cellulare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contiene il nucleo e tutti gli organuli tipici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>
              <a:buFontTx/>
              <a:buChar char="•"/>
            </a:pP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dendriti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sono brevi prolungamenti che costituiscono la parte ricevente del neurone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>
              <a:buFontTx/>
              <a:buChar char="•"/>
            </a:pP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assone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è un prolungamento cilindrico e trasmette gli impulsi in uscita.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0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3834" y="1675864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Gli assoni sono circondati da una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guaina mielinica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un rivestimento pluristratificato composto da lipidi e proteine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Intervallati lungo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assone vi sono spazi vuoti detti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nodi di </a:t>
            </a:r>
            <a:r>
              <a:rPr lang="it-IT" b="1" dirty="0" err="1">
                <a:latin typeface="Arial" charset="0"/>
                <a:ea typeface="ＭＳ Ｐゴシック" charset="0"/>
                <a:cs typeface="ＭＳ Ｐゴシック" charset="0"/>
              </a:rPr>
              <a:t>Ranvier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7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p6_fig6.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27" y="731704"/>
            <a:ext cx="5567153" cy="570177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6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444" y="1247885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sostanza bianca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del tessuto nervoso consiste di assoni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mielinizzati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di molti neuroni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sostanza grigia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contiene corpi cellulari neuronali, dendriti, assoni non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mielinizzati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terminali di assoni e cellule della nevroglia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Nel tessuto nervoso si chiama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nucleo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un gruppo di corpi cellulari neuronali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interno del SNC.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7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5249" y="916547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tipi cellulari della nevroglia nel SNC comprendono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astrociti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cellule della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microglia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oligodendrociti e cellule ependimali.</a:t>
            </a:r>
          </a:p>
        </p:txBody>
      </p:sp>
      <p:pic>
        <p:nvPicPr>
          <p:cNvPr id="7" name="Picture 4" descr="cap6_fig6.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584" y="2140351"/>
            <a:ext cx="5590972" cy="4232336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5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13492"/>
            <a:ext cx="7024744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6"/>
                </a:solidFill>
              </a:rPr>
              <a:t>Il Sistema nervoso</a:t>
            </a:r>
            <a:endParaRPr lang="it-IT" b="1" dirty="0">
              <a:solidFill>
                <a:schemeClr val="accent6"/>
              </a:solidFill>
            </a:endParaRPr>
          </a:p>
        </p:txBody>
      </p:sp>
      <p:pic>
        <p:nvPicPr>
          <p:cNvPr id="4" name="Immagine 3" descr="cervel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2" y="2012719"/>
            <a:ext cx="7475858" cy="41584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7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13491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rPr>
              <a:t>3. I potenziali d</a:t>
            </a:r>
            <a:r>
              <a:rPr lang="ja-JP" altLang="it-IT" dirty="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rPr>
              <a:t>azione</a:t>
            </a:r>
            <a:endParaRPr lang="it-IT" dirty="0">
              <a:solidFill>
                <a:srgbClr val="FEA02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24366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neuroni comunicano tra di loro per mezzo di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potenziali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ja-JP" altLang="it-IT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azione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nervosa. </a:t>
            </a:r>
            <a:endParaRPr lang="it-IT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generazione di un potenziale d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azione dipende da due caratteristiche della membrana plasmatica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esistenza di un potenziale di riposo;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presenza di canali ionici specifici.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7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canali ionici sono di due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tipi:</a:t>
            </a:r>
          </a:p>
          <a:p>
            <a:pPr marL="0" indent="0"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canali a flusso continuo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canali a flusso limitato ma ininterrotto di ioni attraverso la membrana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>
              <a:buFontTx/>
              <a:buChar char="•"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canali di selezione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canali che si aprono e si chiudono a comando.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7639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potenziale di riposo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della membrana è dovuto a un piccolo accumulo di ioni a carica negativa e proteine nel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citosol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subito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interno della membrana, e a un corrispondente accumulo di ioni a carica positiva nel liquido interstiziale che si trova immediatamente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esterno della membrana.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0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20274"/>
            <a:ext cx="8157038" cy="39624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potenziale d</a:t>
            </a:r>
            <a:r>
              <a:rPr lang="ja-JP" altLang="it-IT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azione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(PA) o impulso è una sequenza di eventi in successione che diminuiscono o invertono il potenziale di membrana. </a:t>
            </a:r>
          </a:p>
        </p:txBody>
      </p:sp>
      <p:pic>
        <p:nvPicPr>
          <p:cNvPr id="5" name="Picture 4" descr="cap6_fig6.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304" y="2747341"/>
            <a:ext cx="6000787" cy="3500061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2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29428" cy="39624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propagazione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impulso nervoso lungo gli assoni non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mielinizzati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è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continua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in quelli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mielinizzati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è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saltatoria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fattori che determinano la velocità di propagazione sono il diametro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assone e la presenza/assenza della guaina mielinica.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p6_fig6.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14" y="984405"/>
            <a:ext cx="8007805" cy="4654396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4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4. La trasmissione sinaptica</a:t>
            </a:r>
            <a:endParaRPr lang="it-IT" dirty="0">
              <a:solidFill>
                <a:srgbClr val="FEA022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2103841"/>
            <a:ext cx="858499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neurone che manda il segnale è il neurone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presinaptico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quello che riceve il segnale è 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postsinaptico.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Sono separati da una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fessura sinaptica.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3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Nella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sinapsi chimica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il segnale elettrico presinaptico (impulso nervoso) viene convertito in segnale chimico (rilascio del neurotrasmettitore)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segnale chimico viene poi riconvertito in segnale elettrico (depolarizzazione o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iperpolarizzazione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) nella cellula postsinaptica.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2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p6_fig6.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51" y="800733"/>
            <a:ext cx="5829793" cy="5646546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567639" y="1316914"/>
            <a:ext cx="8001000" cy="41148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principale neurotrasmettitore è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acetilcolina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Nel SNC  numerosi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amminoacidi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si comportano come neurotrasmettitori (noradrenalina, dopamina…)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it-IT" b="1" dirty="0" err="1">
                <a:latin typeface="Arial" charset="0"/>
                <a:ea typeface="ＭＳ Ｐゴシック" charset="0"/>
                <a:cs typeface="ＭＳ Ｐゴシック" charset="0"/>
              </a:rPr>
              <a:t>neuropeptidi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sono neurotrasmettitori costituiti da amminoacidi, legati da legami peptidici (endorfine)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ossido di azoto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(NO) è un gas riconosciuto come neurotrasmettitore.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7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EA022"/>
                </a:solidFill>
              </a:rPr>
              <a:t>Capitolo 1 Il tessuto nervoso</a:t>
            </a:r>
            <a:endParaRPr lang="it-IT" b="1" dirty="0">
              <a:solidFill>
                <a:srgbClr val="FEA02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10561"/>
            <a:ext cx="8001000" cy="4114800"/>
          </a:xfrm>
        </p:spPr>
        <p:txBody>
          <a:bodyPr/>
          <a:lstStyle/>
          <a:p>
            <a:pPr marL="812800" indent="-457200">
              <a:buFontTx/>
              <a:buAutoNum type="arabicPeriod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Panoramica del tessuto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nervoso</a:t>
            </a:r>
          </a:p>
          <a:p>
            <a:pPr marL="812800" indent="-457200">
              <a:buFontTx/>
              <a:buAutoNum type="arabicPeriod"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812800" indent="-457200">
              <a:buFontTx/>
              <a:buAutoNum type="arabicPeriod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istologia del tessuto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nervoso</a:t>
            </a:r>
          </a:p>
          <a:p>
            <a:pPr marL="812800" indent="-457200">
              <a:buFontTx/>
              <a:buAutoNum type="arabicPeriod"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812800" indent="-457200">
              <a:buFontTx/>
              <a:buAutoNum type="arabicPeriod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potenziali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ja-JP" altLang="it-IT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azione</a:t>
            </a:r>
          </a:p>
          <a:p>
            <a:pPr marL="812800" indent="-457200">
              <a:buFontTx/>
              <a:buAutoNum type="arabicPeriod"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812800" indent="-457200">
              <a:buFontTx/>
              <a:buAutoNum type="arabicPeriod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trasmissione sinaptica</a:t>
            </a:r>
          </a:p>
          <a:p>
            <a:pPr marL="812800" indent="-45720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6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390" y="456164"/>
            <a:ext cx="8006824" cy="1143000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>
                <a:solidFill>
                  <a:srgbClr val="FEA022"/>
                </a:solidFill>
              </a:rPr>
              <a:t>Capitolo 2: il sistema nervoso</a:t>
            </a:r>
            <a:endParaRPr lang="it-IT" b="1" dirty="0">
              <a:solidFill>
                <a:srgbClr val="FEA02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4214" y="2007201"/>
            <a:ext cx="8001000" cy="4114800"/>
          </a:xfrm>
        </p:spPr>
        <p:txBody>
          <a:bodyPr/>
          <a:lstStyle/>
          <a:p>
            <a:pPr marL="812800" indent="-457200">
              <a:buFontTx/>
              <a:buAutoNum type="arabicPeriod"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La struttura del midollo spinale</a:t>
            </a:r>
          </a:p>
          <a:p>
            <a:pPr marL="812800" indent="-457200">
              <a:buFontTx/>
              <a:buAutoNum type="arabicPeriod"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Le trentuno coppie di nervi spinali</a:t>
            </a:r>
          </a:p>
          <a:p>
            <a:pPr marL="812800" indent="-457200">
              <a:buFontTx/>
              <a:buAutoNum type="arabicPeriod"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Le funzioni del midollo spinale</a:t>
            </a:r>
          </a:p>
          <a:p>
            <a:pPr marL="812800" indent="-457200">
              <a:buFontTx/>
              <a:buAutoNum type="arabicPeriod"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32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encefalo</a:t>
            </a:r>
          </a:p>
          <a:p>
            <a:pPr marL="812800" indent="-457200">
              <a:buFontTx/>
              <a:buAutoNum type="arabicPeriod"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Le dodici coppie di nervi cranici</a:t>
            </a:r>
          </a:p>
          <a:p>
            <a:pPr marL="812800" indent="-457200"/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4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114800"/>
          </a:xfrm>
        </p:spPr>
        <p:txBody>
          <a:bodyPr/>
          <a:lstStyle/>
          <a:p>
            <a:pPr marL="514350" indent="-514350">
              <a:buFontTx/>
              <a:buAutoNum type="arabicPeriod" startAt="6"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Le componenti del sistema nervoso periferico</a:t>
            </a:r>
          </a:p>
          <a:p>
            <a:pPr marL="514350" indent="-514350">
              <a:buFontTx/>
              <a:buAutoNum type="arabicPeriod" startAt="6"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La struttura del sistema nervoso autonomo</a:t>
            </a:r>
          </a:p>
          <a:p>
            <a:pPr marL="514350" indent="-514350">
              <a:buFontTx/>
              <a:buAutoNum type="arabicPeriod" startAt="6"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Le funzioni del sistema nervoso autonomo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8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5024" y="268348"/>
            <a:ext cx="7758336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1. La struttura del midollo spinale</a:t>
            </a:r>
            <a:endParaRPr lang="it-IT" dirty="0">
              <a:solidFill>
                <a:srgbClr val="FEA022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635024" y="1869143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midollo spinale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è collocato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interno della cavità vertebrale della colonna vertebrale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meningi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sono tre strati di rivestimento di tessuto connettivo che si estendono intorno al midollo e lo proteggono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midollo è protetto anche da un cuscinetto di grasso e di tessuto connettivo posto nello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spazio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epidurale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8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p7_fig7.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7" y="1524000"/>
            <a:ext cx="4398963" cy="442595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0" y="1524000"/>
            <a:ext cx="3810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Lo strato più esterno delle meningi è la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dura madre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Lo strato intermedio è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aracnoide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Lo strato più interno è la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pia madre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4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609600" y="2490402"/>
            <a:ext cx="81534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midollo spinale conduce gli impulsi nervosi lungo i fasci e funziona da centro di integrazione dei riflessi spinali.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5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4294967295"/>
          </p:nvPr>
        </p:nvSpPr>
        <p:spPr>
          <a:xfrm>
            <a:off x="609600" y="1855338"/>
            <a:ext cx="81534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sostanza grigia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contiene i corpi cellulari neuronali, dendriti, assoni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amielinici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terminali assonici e nevroglia.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sostanza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bianca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consiste di assoni mielinici dei neuroni.</a:t>
            </a: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8172"/>
            <a:ext cx="8198453" cy="41148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nervi spinali sono la via di comunicazione tra il midollo spinale e i nervi che afferiscono a specifiche regioni corporee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Vi sono 31 coppie: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8 coppie di nervi cervicali;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12 coppie di nervi toracici;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5 coppie di nervi lombari;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5 coppie di nervi sacrali;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1 coppia di nervi coccigei.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7200" y="773108"/>
            <a:ext cx="8213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FEA022"/>
                </a:solidFill>
                <a:latin typeface="+mj-lt"/>
                <a:ea typeface="ＭＳ Ｐゴシック" charset="0"/>
                <a:cs typeface="ＭＳ Ｐゴシック" charset="0"/>
              </a:rPr>
              <a:t>2. Le trentuno coppie di nervi spinali</a:t>
            </a:r>
            <a:endParaRPr lang="it-IT" sz="3600" dirty="0">
              <a:solidFill>
                <a:srgbClr val="FEA022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6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Ogni nervo spinale è avvolto da strati di rivestimento protettivo di tessuto connettivo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singoli </a:t>
            </a:r>
            <a:r>
              <a:rPr lang="it-IT" smtClean="0">
                <a:latin typeface="Arial" charset="0"/>
                <a:ea typeface="ＭＳ Ｐゴシック" charset="0"/>
                <a:cs typeface="ＭＳ Ｐゴシック" charset="0"/>
              </a:rPr>
              <a:t>assoni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sono circondati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 err="1">
                <a:latin typeface="Arial" charset="0"/>
                <a:ea typeface="ＭＳ Ｐゴシック" charset="0"/>
                <a:cs typeface="ＭＳ Ｐゴシック" charset="0"/>
              </a:rPr>
              <a:t>endonevrio</a:t>
            </a:r>
            <a:r>
              <a:rPr lang="it-IT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Gruppi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di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assoni sono disposti in fasci, ognuno dei quali è avvolto nel </a:t>
            </a:r>
            <a:r>
              <a:rPr lang="it-IT" b="1" dirty="0" err="1">
                <a:latin typeface="Arial" charset="0"/>
                <a:ea typeface="ＭＳ Ｐゴシック" charset="0"/>
                <a:cs typeface="ＭＳ Ｐゴシック" charset="0"/>
              </a:rPr>
              <a:t>perinevrio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rivestimento superficiale di tutto il nervo è costituito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 err="1">
                <a:latin typeface="Arial" charset="0"/>
                <a:ea typeface="ＭＳ Ｐゴシック" charset="0"/>
                <a:cs typeface="ＭＳ Ｐゴシック" charset="0"/>
              </a:rPr>
              <a:t>epinevrio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1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ura7.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64" y="1007819"/>
            <a:ext cx="8137594" cy="5301403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5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054" y="2228093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Poco dopo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uscita dal foro vertebrale il nervo spinale si suddivide in numerosi rami che, se diretti nella stessa regione, si intrecciano a formare dei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plessi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7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975" y="558269"/>
            <a:ext cx="8131067" cy="1143000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1. Panoramica del sistema nervoso</a:t>
            </a:r>
            <a:endParaRPr lang="it-IT" sz="3600" dirty="0">
              <a:solidFill>
                <a:srgbClr val="FEA02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7042" y="2504207"/>
            <a:ext cx="8001000" cy="155468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sistema nervoso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è una rete intricata e altamente organizzata di miliardi di neuroni e di un numero ancora maggiore di cellule di nevroglia.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7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114800"/>
          </a:xfrm>
        </p:spPr>
        <p:txBody>
          <a:bodyPr/>
          <a:lstStyle/>
          <a:p>
            <a:pPr indent="0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Plesso cervicale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raggiunge pelle e muscoli della nuca, la parte superiore delle spalle e il diaframma.</a:t>
            </a:r>
          </a:p>
          <a:p>
            <a:pPr indent="0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Plesso brachiale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innerva gli arti superiori e molti muscoli di collo e spalle.</a:t>
            </a:r>
          </a:p>
          <a:p>
            <a:pPr indent="0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Plesso lombare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innerva la parete addominale, i genitali esterni e parte degli arti inferiori.</a:t>
            </a:r>
          </a:p>
          <a:p>
            <a:pPr indent="0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Plesso sacrale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innerva i glutei, il perineo e gli arti inferiori.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9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7414" y="456164"/>
            <a:ext cx="78825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3. Le funzioni del midollo spinale</a:t>
            </a:r>
            <a:endParaRPr lang="it-IT" dirty="0">
              <a:solidFill>
                <a:srgbClr val="FEA02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41532"/>
            <a:ext cx="8001000" cy="4114800"/>
          </a:xfrm>
        </p:spPr>
        <p:txBody>
          <a:bodyPr/>
          <a:lstStyle/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sostanza bianca e la sostanza grigia hanno due funzioni omeostatiche fondamentali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sostanza bianca consiste  di 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vie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che funzionano da autostrade per la propagazione degli impulsi nervosi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sostanza grigia riceve e integra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informazione in entrata ed in uscita ed è il sito di integrazione ed elaborazione dei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riflessi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7639" y="1584592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riflesso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è una sequenza involontaria automatica e rapida di azioni che si verifica in risposta a uno stimolo preciso.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3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4. L</a:t>
            </a:r>
            <a:r>
              <a:rPr lang="ja-JP" alt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encefalo</a:t>
            </a:r>
            <a:endParaRPr lang="it-IT" dirty="0">
              <a:solidFill>
                <a:srgbClr val="FEA02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053" y="1965783"/>
            <a:ext cx="8001000" cy="4114800"/>
          </a:xfrm>
        </p:spPr>
        <p:txBody>
          <a:bodyPr/>
          <a:lstStyle/>
          <a:p>
            <a:pPr marL="0" indent="0">
              <a:defRPr/>
            </a:pPr>
            <a:r>
              <a:rPr lang="it-IT" dirty="0" smtClean="0"/>
              <a:t>L’ </a:t>
            </a:r>
            <a:r>
              <a:rPr lang="it-IT" b="1" dirty="0" smtClean="0"/>
              <a:t>encefalo</a:t>
            </a:r>
            <a:r>
              <a:rPr lang="it-IT" dirty="0" smtClean="0"/>
              <a:t> è uno degli organi più grandi del corpo.</a:t>
            </a:r>
          </a:p>
          <a:p>
            <a:pPr marL="0" indent="0">
              <a:defRPr/>
            </a:pPr>
            <a:endParaRPr lang="it-IT" dirty="0" smtClean="0"/>
          </a:p>
          <a:p>
            <a:pPr marL="0" indent="0">
              <a:defRPr/>
            </a:pPr>
            <a:r>
              <a:rPr lang="it-IT" dirty="0" smtClean="0"/>
              <a:t>Le quattro parti principali dell’encefalo sono</a:t>
            </a:r>
          </a:p>
          <a:p>
            <a:pPr marL="812800" indent="-457200">
              <a:buFont typeface="Arial"/>
              <a:buChar char="•"/>
              <a:defRPr/>
            </a:pPr>
            <a:r>
              <a:rPr lang="it-IT" dirty="0" smtClean="0"/>
              <a:t>tronco cerebrale;</a:t>
            </a:r>
          </a:p>
          <a:p>
            <a:pPr marL="812800" indent="-457200">
              <a:buFont typeface="Arial"/>
              <a:buChar char="•"/>
              <a:defRPr/>
            </a:pPr>
            <a:r>
              <a:rPr lang="it-IT" dirty="0" smtClean="0"/>
              <a:t>diencefalo;</a:t>
            </a:r>
          </a:p>
          <a:p>
            <a:pPr marL="812800" indent="-457200">
              <a:buFont typeface="Arial"/>
              <a:buChar char="•"/>
              <a:defRPr/>
            </a:pPr>
            <a:r>
              <a:rPr lang="it-IT" dirty="0" smtClean="0"/>
              <a:t>il cervello;</a:t>
            </a:r>
          </a:p>
          <a:p>
            <a:pPr marL="812800" indent="-457200">
              <a:buFont typeface="Arial"/>
              <a:buChar char="•"/>
              <a:defRPr/>
            </a:pPr>
            <a:r>
              <a:rPr lang="it-IT" dirty="0" smtClean="0"/>
              <a:t>cervelletto.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8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ura7.5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803" y="1041942"/>
            <a:ext cx="7896385" cy="4810985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8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5249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midollo spinale e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encefalo sono protetti dal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liquido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cerebrospinale,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un liquido trasparente che trasporta ossigeno e glucosio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liquido cerebrospinale circola nello spazio subaracnoideo, intorno al cervello e al midollo spinale in cavità chiamate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ventricoli</a:t>
            </a:r>
            <a:r>
              <a:rPr lang="it-IT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siti di produzione del liquido cerebrospinale sono 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plessi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corioidei.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7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2858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liquido cerebrospinale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viene riassorbito nel sangue tramite 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villi aracnoidali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prolungamenti digitiformi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aracnoide e drena in una vena chiamata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seno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sagittale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superiore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9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ura7.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773121"/>
            <a:ext cx="5398089" cy="5627142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6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444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tronco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encefalico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è la parte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encefalo compresa tra il midollo spinale e il diencefalo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Consiste di tre regioni: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midollo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alllungato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ponte;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mesencefalo.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7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edicina-online-sistema-nervoso-anatomia-funzioni-cervello-centrale-periferico-simpatico-parasimpatico-midollo-spinale-tronco-encefalico-cerebrale-mesencefalo-ponte-bulbo-midollo-allun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5" y="1459428"/>
            <a:ext cx="7881634" cy="418711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0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444" y="1510194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cranio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racchiude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encefalo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Dalla base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encefalo emergono 12 coppie di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nervi cranici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fasci di assoni circondati da tessuto connettivo e vasi sanguigni che raggiungono diverse specifiche regioni del corpo per innervarle. </a:t>
            </a:r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midollo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spinale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è connesso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encefalo ed è contenuto nel canale vertebrale.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9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443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midollo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allungato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è la continuazione del midollo spinale e forma la parte inferiore del tronco encefalico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Nella sostanza bianca del midollo allungato si trovano tutte le vie sensitive e motorie che si estendono tra il midollo spinale e le altre parti encefaliche. I due nuclei qui contenuti sono </a:t>
            </a:r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centro cardiovascolare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centro respiratorio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1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444" y="2048618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ponte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è collocato al di sopra del midollo allungato e anteriormente al cervelletto. Comprende sia nuclei sia fasci. Connette tra loro le parti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encefalo.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0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7639" y="1013188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mesencefalo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collega il ponte al diencefalo. La parte anteriore del mesencefalo è composta da una coppia di grossi fasci di fibre detti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peduncoli cerebrali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figura7.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843" y="2487044"/>
            <a:ext cx="7608931" cy="3895734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2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443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Sulla superficie posteriore, il mesencefalo contiene dei nuclei detti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tubercoli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quadrigemini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Oltre ai nuclei, gran parte del tronco encefalico è costituita da piccoli raggruppamenti di corpi cellulari neuronali. Questa regione è nota come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formazione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reticolare.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7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443" y="1040799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Le principali regioni del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diencefalo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sono: il talamo,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ipotalamo e la ghiandola pineale o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ipofisi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5" name="Picture 4" descr="figura7.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005" y="2264140"/>
            <a:ext cx="7757966" cy="366097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444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talamo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consiste di masse ovali di sostanza grigia accoppiate, organizzate in nuclei, con tratti intercalati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di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sostanza bianca. Il talamo contribuisce alle funzioni motorie trasmettendo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informazione.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ipotalamo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è la piccola parte del diencefalo che si trova inferiormente al talamo e superiormente alla ghiandola pituitaria.</a:t>
            </a: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1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444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Le principali funzioni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ipotalamo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sono: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controllo del SNA;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controllo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ipofisi e produzione di ormoni;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produzione di emozioni e impulsi comportamentali;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regolazione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assunzione di cibi e bevande;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controllo della temperatura corporea;</a:t>
            </a:r>
          </a:p>
          <a:p>
            <a:pPr marL="0" indent="0">
              <a:buFontTx/>
              <a:buChar char="•"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regolazione dei ritmi circadiani e dello stato di veglia.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5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3834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cervelletto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è formato da due emisferi cerebellari, ubicati posteriormente al midollo allungato e al ponte e inferiormente al cervello. La superficie, detta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corteccia cerebellare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consiste di sostanza grigia. È collegato al tronco encefalico da fasci, detti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peduncoli cerebellari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cervelletto ha il compito di valutare i movimenti intenzionali programmati dalla corteccia cerebrale con quanto accade realmente.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2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444" y="1524000"/>
            <a:ext cx="8001000" cy="4114800"/>
          </a:xfrm>
        </p:spPr>
        <p:txBody>
          <a:bodyPr/>
          <a:lstStyle/>
          <a:p>
            <a:pPr marL="0" indent="0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>
                <a:latin typeface="Arial" charset="0"/>
                <a:ea typeface="ＭＳ Ｐゴシック" charset="0"/>
                <a:cs typeface="ＭＳ Ｐゴシック" charset="0"/>
              </a:rPr>
              <a:t>cervello </a:t>
            </a: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o (</a:t>
            </a:r>
            <a:r>
              <a:rPr lang="it-IT" b="1">
                <a:latin typeface="Arial" charset="0"/>
                <a:ea typeface="ＭＳ Ｐゴシック" charset="0"/>
                <a:cs typeface="ＭＳ Ｐゴシック" charset="0"/>
              </a:rPr>
              <a:t>telencefalo</a:t>
            </a: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) è composto dalla </a:t>
            </a:r>
            <a:r>
              <a:rPr lang="it-IT" b="1">
                <a:latin typeface="Arial" charset="0"/>
                <a:ea typeface="ＭＳ Ｐゴシック" charset="0"/>
                <a:cs typeface="ＭＳ Ｐゴシック" charset="0"/>
              </a:rPr>
              <a:t>corteccia</a:t>
            </a: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>
                <a:latin typeface="Arial" charset="0"/>
                <a:ea typeface="ＭＳ Ｐゴシック" charset="0"/>
                <a:cs typeface="ＭＳ Ｐゴシック" charset="0"/>
              </a:rPr>
              <a:t>cerebrale:</a:t>
            </a: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 una regione interna di sostanza cerebrale bianca e nuclei di sostanza grigia all</a:t>
            </a:r>
            <a:r>
              <a:rPr lang="ja-JP" altLang="it-IT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interna di questa.</a:t>
            </a:r>
            <a:endParaRPr lang="it-IT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5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57965"/>
            <a:ext cx="82296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Durante lo sviluppo embrionale, la sostanza grigia si sviluppa più rapidamente della sostanza bianca e si avvolge e si ripiega su se stessa, formando delle pieghe dette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circonvoluzioni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 I profondi solchi tra le pieghe sono le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scissure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 le leggere scanalature sono 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solchi.</a:t>
            </a:r>
          </a:p>
          <a:p>
            <a:pPr marL="0" indent="0"/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5" descr="figura7.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058" y="3161513"/>
            <a:ext cx="5226075" cy="3176355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encefa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7" y="676481"/>
            <a:ext cx="7464250" cy="57228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2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2004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scissura longitudinale divide il cervello in due metà, destra e sinistra, dette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emisferi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cerebrali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Questi sono collegati tra loro dal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corpo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calloso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5" name="Picture 4" descr="figura7.8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631381"/>
            <a:ext cx="4942833" cy="3424326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2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9493" y="1283589"/>
            <a:ext cx="8198453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 profondità in ogni emisfero si trovano tre nuclei, chiamati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 nuclei della base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e sono il globo pallido, il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putamen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e il nucleo caudato.</a:t>
            </a:r>
          </a:p>
        </p:txBody>
      </p:sp>
      <p:pic>
        <p:nvPicPr>
          <p:cNvPr id="5" name="Picture 5" descr="figura7.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767" y="3037263"/>
            <a:ext cx="6968838" cy="3288224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5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p7_fig7.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4216400" cy="434340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26000" y="1445461"/>
            <a:ext cx="386715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sistema limbico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è costituito da un anello di strutture che avvolge la parte superiore del tronco encefalico e del corpo calloso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Elabora e controlla gli aspetti emozionali del comportamento.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2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6664" y="1524000"/>
            <a:ext cx="79248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 regioni specifiche della corteccia cerebrale (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aree sensitive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) vengono elaborati tipi specifici di segnali sensoriali, motori e integrativi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segnale sensitivo in arrivo alla corteccia cerebrale scorre verso la parte posteriore degli emisferi.  </a:t>
            </a:r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Queste aree sono in connessione più diretta con in recettori sensitivi periferici.</a:t>
            </a: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0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054" y="1524000"/>
            <a:ext cx="79248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Nelle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aree motorie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il segnale motorio in uscita parte dalla parte anteriore di ogni emisfero. Le più importanti sono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area motoria primaria e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area del linguaggio di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Broca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aree associative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sono composte da alcune aree motorie e sensitive. Sono collegate tra loro da fasci.</a:t>
            </a: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2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ura7.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772400" cy="4202113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9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567639" y="1841533"/>
            <a:ext cx="8001000" cy="4114800"/>
          </a:xfrm>
        </p:spPr>
        <p:txBody>
          <a:bodyPr/>
          <a:lstStyle/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neuroni cerebrali generano milioni di impulsi nervosi che costituiscono le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onde cerebrali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registrazione di queste onde si chiama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elettroencefalogramma (EEG).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9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a7.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163" y="1560048"/>
            <a:ext cx="3869837" cy="4770112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59732" y="1945912"/>
            <a:ext cx="3733800" cy="4114800"/>
          </a:xfrm>
        </p:spPr>
        <p:txBody>
          <a:bodyPr/>
          <a:lstStyle/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Le dodici coppie di nervi cranici fanno parte del SNP. Sono designate con un numero romano che indica la posizione che esso occupa lungo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asse longitudinale del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encefalo.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5. Le dodici coppie di nervi cranici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9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2352344"/>
            <a:ext cx="8001000" cy="4114800"/>
          </a:xfrm>
        </p:spPr>
        <p:txBody>
          <a:bodyPr/>
          <a:lstStyle/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sistema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nervoso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periferico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(SNP)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è costituito dalle due componenti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somatica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autonoma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parte autonoma è differenziata in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simpatico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parasimpatico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48646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6. Le componenti del sistema nervoso periferico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6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567639" y="1399749"/>
            <a:ext cx="8001000" cy="4114800"/>
          </a:xfrm>
        </p:spPr>
        <p:txBody>
          <a:bodyPr/>
          <a:lstStyle/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sistema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nervoso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somatico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(SNS) comprende neuroni sensitivi somatici e neuroni motori somatici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primi trasmettono 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informazione in arrivo dai 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sensi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e da recettori per le sensazioni corporee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secondi formano sinapsi con la muscolatura scheletrica e producono movimenti consci e volontari.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2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11300"/>
            <a:ext cx="41148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Dal midollo spinale emergono 31 coppie di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nervi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spinali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gangli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sono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masse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di tessuto nervoso poste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esterno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encefalo e del midollo spinale.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figura6.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04643"/>
            <a:ext cx="3810000" cy="487694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3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595249" y="1869143"/>
            <a:ext cx="8001000" cy="4114800"/>
          </a:xfrm>
        </p:spPr>
        <p:txBody>
          <a:bodyPr/>
          <a:lstStyle/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sistema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nervoso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autonomo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(SNA) riceve gli stimoli dai neuroni sensitivi autonomi. Questi regolano le attività in corso nei tessuti effettori (muscolo cardiaco, muscolatura liscia e ghiandole).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114800"/>
          </a:xfrm>
        </p:spPr>
        <p:txBody>
          <a:bodyPr/>
          <a:lstStyle/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parte motoria del SNA ha due suddivisioni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sistema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simpatico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e il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parasimpatico. </a:t>
            </a:r>
            <a:endParaRPr lang="it-IT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Agiscono in maniera opposta sullo stesso organo,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uno eccitandolo,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altro inibendolo.</a:t>
            </a: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6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490" y="792967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7. La struttura del sistema nervoso autonomo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14287"/>
            <a:ext cx="8001000" cy="4114800"/>
          </a:xfrm>
        </p:spPr>
        <p:txBody>
          <a:bodyPr/>
          <a:lstStyle/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sistema simpatico del SNA è anche chiamato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sistema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 err="1">
                <a:latin typeface="Arial" charset="0"/>
                <a:ea typeface="ＭＳ Ｐゴシック" charset="0"/>
                <a:cs typeface="ＭＳ Ｐゴシック" charset="0"/>
              </a:rPr>
              <a:t>toracolombare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corpi cellulari dei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neuroni </a:t>
            </a:r>
            <a:r>
              <a:rPr lang="it-IT" b="1" dirty="0" err="1">
                <a:latin typeface="Arial" charset="0"/>
                <a:ea typeface="ＭＳ Ｐゴシック" charset="0"/>
                <a:cs typeface="ＭＳ Ｐゴシック" charset="0"/>
              </a:rPr>
              <a:t>pregangliari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 simpatici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si trovano nella sostanza grigia dei 12 segmenti toracici e nei primi due segmenti lombari del midollo spinale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gangli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prevertebrali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si trovano anteriormente alla colonna vertebrale.</a:t>
            </a: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2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595249" y="1524000"/>
            <a:ext cx="8001000" cy="4114800"/>
          </a:xfrm>
        </p:spPr>
        <p:txBody>
          <a:bodyPr/>
          <a:lstStyle/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corpi cellulari dei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neuroni </a:t>
            </a:r>
            <a:r>
              <a:rPr lang="it-IT" b="1" dirty="0" err="1">
                <a:latin typeface="Arial" charset="0"/>
                <a:ea typeface="ＭＳ Ｐゴシック" charset="0"/>
                <a:cs typeface="ＭＳ Ｐゴシック" charset="0"/>
              </a:rPr>
              <a:t>pregangliari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 parasimpatici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si trovano nei nuclei del tronco encefalico e nella sostanza grigia dei segmenti sacrali, dal secondo al quarto, del midollo spinale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Gli assoni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pregangliari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del parasimpatico stabiliscono connessioni sinaptiche con neuroni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postgangliari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nei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gangli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terminali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che sono vicino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organo innervato.</a:t>
            </a: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8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490" y="723937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8. Le funzioni del sistema nervoso autonomo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444" y="2048618"/>
            <a:ext cx="8001000" cy="4114800"/>
          </a:xfrm>
        </p:spPr>
        <p:txBody>
          <a:bodyPr/>
          <a:lstStyle/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neurotrasmettitori rilasciati dai neuroni autonomi nelle sinapsi sono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acetilcolina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e la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norepinefrina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indent="0">
              <a:buNone/>
            </a:pP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maggior parte dei neuroni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postgangliari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del simpatico libera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noradrenalina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indent="0"/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53834" y="1524000"/>
            <a:ext cx="8001000" cy="4114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sistema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simpatico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favorisce le funzioni corporee che sostengono un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intensa attività fisica con produzione di ATP. Riduce le funzioni corporee volte alla conservazione di energia.</a:t>
            </a:r>
          </a:p>
          <a:p>
            <a:pPr marL="0" indent="0" eaLnBrk="1" hangingPunct="1">
              <a:spcBef>
                <a:spcPct val="50000"/>
              </a:spcBef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sistema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parasimpatico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 mantiene e reintegra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energia del corpo in periodi di riposo, riducendo le funzioni corporee che sostengono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attività fisica.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ct val="50000"/>
              </a:spcBef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6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namaste-yoga-a-trento-750x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1" y="1380574"/>
            <a:ext cx="8256158" cy="451336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9805" y="5247610"/>
            <a:ext cx="5859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latin typeface="Apple Chancery"/>
                <a:cs typeface="Apple Chancery"/>
              </a:rPr>
              <a:t>E BUONA FORTUNA . . .</a:t>
            </a:r>
            <a:endParaRPr lang="it-IT" sz="3600" b="1" dirty="0">
              <a:solidFill>
                <a:schemeClr val="bg1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42907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70389" y="4169446"/>
            <a:ext cx="45187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Bibliografia:</a:t>
            </a:r>
          </a:p>
          <a:p>
            <a:r>
              <a:rPr lang="it-IT" dirty="0" smtClean="0"/>
              <a:t>Zanichelli; conosciamo il corpo umano</a:t>
            </a:r>
          </a:p>
          <a:p>
            <a:r>
              <a:rPr lang="it-IT" dirty="0" smtClean="0"/>
              <a:t>Martini </a:t>
            </a:r>
            <a:r>
              <a:rPr lang="it-IT" dirty="0" err="1" smtClean="0"/>
              <a:t>Timmons</a:t>
            </a:r>
            <a:r>
              <a:rPr lang="it-IT" dirty="0" smtClean="0"/>
              <a:t>; anatomia umana</a:t>
            </a:r>
          </a:p>
          <a:p>
            <a:r>
              <a:rPr lang="it-IT" dirty="0" err="1" smtClean="0"/>
              <a:t>Netter</a:t>
            </a:r>
            <a:r>
              <a:rPr lang="it-IT" dirty="0" smtClean="0"/>
              <a:t>; tavole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70389" y="2646908"/>
            <a:ext cx="5629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Facebook</a:t>
            </a:r>
            <a:r>
              <a:rPr lang="it-IT" sz="2800" dirty="0" smtClean="0"/>
              <a:t>: </a:t>
            </a:r>
            <a:r>
              <a:rPr lang="it-IT" sz="2800" u="sng" dirty="0" smtClean="0"/>
              <a:t>Osteopatia e Salute</a:t>
            </a:r>
            <a:endParaRPr lang="it-IT" sz="2800" u="sng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635211" y="3170128"/>
            <a:ext cx="566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Visita la pagina e lascia se vuoi una recensione...</a:t>
            </a:r>
          </a:p>
          <a:p>
            <a:pPr algn="ctr"/>
            <a:r>
              <a:rPr lang="it-IT" dirty="0" smtClean="0"/>
              <a:t>grazie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21875" y="1100666"/>
            <a:ext cx="567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 err="1">
                <a:solidFill>
                  <a:schemeClr val="accent6"/>
                </a:solidFill>
              </a:rPr>
              <a:t>m</a:t>
            </a:r>
            <a:r>
              <a:rPr lang="it-IT" sz="4000" b="1" u="sng" dirty="0" err="1" smtClean="0">
                <a:solidFill>
                  <a:schemeClr val="accent6"/>
                </a:solidFill>
              </a:rPr>
              <a:t>atteobalocco.com</a:t>
            </a:r>
            <a:endParaRPr lang="it-IT" sz="4000" b="1" u="sng" dirty="0">
              <a:solidFill>
                <a:schemeClr val="accent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43121" y="1836164"/>
            <a:ext cx="454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</a:t>
            </a:r>
            <a:r>
              <a:rPr lang="it-IT" dirty="0" err="1" smtClean="0"/>
              <a:t>ui</a:t>
            </a:r>
            <a:r>
              <a:rPr lang="it-IT" dirty="0" smtClean="0"/>
              <a:t> trovate come al solito ogni articolo</a:t>
            </a:r>
          </a:p>
        </p:txBody>
      </p:sp>
    </p:spTree>
    <p:extLst>
      <p:ext uri="{BB962C8B-B14F-4D97-AF65-F5344CB8AC3E}">
        <p14:creationId xmlns:p14="http://schemas.microsoft.com/office/powerpoint/2010/main" val="344818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114800"/>
          </a:xfrm>
        </p:spPr>
        <p:txBody>
          <a:bodyPr/>
          <a:lstStyle/>
          <a:p>
            <a:pPr marL="0" indent="0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Il sistema nervoso svolge 3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funzioni 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fondamentali:</a:t>
            </a:r>
          </a:p>
          <a:p>
            <a:pPr marL="0" indent="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sensoriale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i recettori sensoriali rilevano gli stimoli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interno e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esterno del corpo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buFontTx/>
              <a:buChar char="•"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di integrazione: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elabora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informazione sensoriale e predispone a una risposta adeguata. La percezione consente la consapevolezza dello stimolo sensoriale. Alla funzione di integrazione partecipano gli </a:t>
            </a:r>
            <a:r>
              <a:rPr lang="it-IT" b="1" dirty="0" err="1">
                <a:latin typeface="Arial" charset="0"/>
                <a:ea typeface="ＭＳ Ｐゴシック" charset="0"/>
                <a:cs typeface="ＭＳ Ｐゴシック" charset="0"/>
              </a:rPr>
              <a:t>interneuroni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8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7073" y="1979590"/>
            <a:ext cx="8568639" cy="4114800"/>
          </a:xfrm>
        </p:spPr>
        <p:txBody>
          <a:bodyPr/>
          <a:lstStyle/>
          <a:p>
            <a:pPr marL="812800" indent="-457200">
              <a:buFontTx/>
              <a:buChar char="•"/>
            </a:pP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motoria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: allo stimolo sensoriale può seguire una risposta motoria determinata dai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neuroni motori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efferenti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che trasportano 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informazione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dall</a:t>
            </a:r>
            <a:r>
              <a:rPr lang="ja-JP" altLang="it-IT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encefalo al midollo spinale e da qui agli </a:t>
            </a:r>
            <a:r>
              <a:rPr lang="it-IT" b="1" dirty="0">
                <a:latin typeface="Arial" charset="0"/>
                <a:ea typeface="ＭＳ Ｐゴシック" charset="0"/>
                <a:cs typeface="ＭＳ Ｐゴシック" charset="0"/>
              </a:rPr>
              <a:t>effettori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attraverso i nervi cranici e spinali.</a:t>
            </a:r>
          </a:p>
          <a:p>
            <a:pPr marL="812800" indent="-457200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305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1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1798</TotalTime>
  <Words>2992</Words>
  <Application>Microsoft Macintosh PowerPoint</Application>
  <PresentationFormat>Presentazione su schermo (4:3)</PresentationFormat>
  <Paragraphs>394</Paragraphs>
  <Slides>77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77</vt:i4>
      </vt:variant>
    </vt:vector>
  </HeadingPairs>
  <TitlesOfParts>
    <vt:vector size="78" baseType="lpstr">
      <vt:lpstr>Austin</vt:lpstr>
      <vt:lpstr>Corso di anatomia e fisiologia </vt:lpstr>
      <vt:lpstr>Il Sistema nervoso</vt:lpstr>
      <vt:lpstr>Capitolo 1 Il tessuto nervoso</vt:lpstr>
      <vt:lpstr>1. Panoramica del sistema nervoso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2. L’istologia del tessuto nervoso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3. I potenziali d’azione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4. La trasmissione sinaptica</vt:lpstr>
      <vt:lpstr>Presentazione di PowerPoint</vt:lpstr>
      <vt:lpstr>Presentazione di PowerPoint</vt:lpstr>
      <vt:lpstr>Presentazione di PowerPoint</vt:lpstr>
      <vt:lpstr>Capitolo 2: il sistema nervoso</vt:lpstr>
      <vt:lpstr>Presentazione di PowerPoint</vt:lpstr>
      <vt:lpstr>1. La struttura del midollo spinale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3. Le funzioni del midollo spinale</vt:lpstr>
      <vt:lpstr>Presentazione di PowerPoint</vt:lpstr>
      <vt:lpstr>4. L’encefalo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5. Le dodici coppie di nervi cranici</vt:lpstr>
      <vt:lpstr>6. Le componenti del sistema nervoso periferico</vt:lpstr>
      <vt:lpstr>Presentazione di PowerPoint</vt:lpstr>
      <vt:lpstr>Presentazione di PowerPoint</vt:lpstr>
      <vt:lpstr>Presentazione di PowerPoint</vt:lpstr>
      <vt:lpstr>7. La struttura del sistema nervoso autonomo</vt:lpstr>
      <vt:lpstr>Presentazione di PowerPoint</vt:lpstr>
      <vt:lpstr>8. Le funzioni del sistema nervoso autonomo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anatomia e fisiologia </dc:title>
  <dc:creator>matte</dc:creator>
  <cp:lastModifiedBy>matte</cp:lastModifiedBy>
  <cp:revision>47</cp:revision>
  <dcterms:created xsi:type="dcterms:W3CDTF">2018-04-25T13:23:44Z</dcterms:created>
  <dcterms:modified xsi:type="dcterms:W3CDTF">2018-06-30T15:05:46Z</dcterms:modified>
</cp:coreProperties>
</file>